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739" r:id="rId1"/>
  </p:sldMasterIdLst>
  <p:notesMasterIdLst>
    <p:notesMasterId r:id="rId19"/>
  </p:notesMasterIdLst>
  <p:handoutMasterIdLst>
    <p:handoutMasterId r:id="rId20"/>
  </p:handoutMasterIdLst>
  <p:sldIdLst>
    <p:sldId id="2688" r:id="rId2"/>
    <p:sldId id="2701" r:id="rId3"/>
    <p:sldId id="2689" r:id="rId4"/>
    <p:sldId id="2690" r:id="rId5"/>
    <p:sldId id="2692" r:id="rId6"/>
    <p:sldId id="2693" r:id="rId7"/>
    <p:sldId id="2694" r:id="rId8"/>
    <p:sldId id="2684" r:id="rId9"/>
    <p:sldId id="2682" r:id="rId10"/>
    <p:sldId id="2695" r:id="rId11"/>
    <p:sldId id="2691" r:id="rId12"/>
    <p:sldId id="2696" r:id="rId13"/>
    <p:sldId id="2697" r:id="rId14"/>
    <p:sldId id="2699" r:id="rId15"/>
    <p:sldId id="2702" r:id="rId16"/>
    <p:sldId id="2703" r:id="rId17"/>
    <p:sldId id="2705" r:id="rId18"/>
  </p:sldIdLst>
  <p:sldSz cx="9144000" cy="6858000" type="screen4x3"/>
  <p:notesSz cx="6797675" cy="9926638"/>
  <p:custShowLst>
    <p:custShow name="倉儲-KPI補充" id="0">
      <p:sldLst/>
    </p:custShow>
    <p:custShow name="倉儲-專案效益" id="1">
      <p:sldLst/>
    </p:custShow>
    <p:custShow name="倉儲-RFID領發料" id="2">
      <p:sldLst/>
    </p:custShow>
    <p:custShow name="倉儲-RFID盤點查找" id="3">
      <p:sldLst/>
    </p:custShow>
    <p:custShow name="進口資材作業推動-暫放行報關" id="4">
      <p:sldLst/>
    </p:custShow>
    <p:custShow name="廈門長庚-盤點" id="5">
      <p:sldLst/>
    </p:custShow>
    <p:custShow name="廈門長庚-檢驗" id="6">
      <p:sldLst/>
    </p:custShow>
    <p:custShow name="廈門長庚-標售" id="7">
      <p:sldLst/>
    </p:custShow>
    <p:custShow name="廈門長庚-料庫異常" id="8">
      <p:sldLst/>
    </p:custShow>
    <p:custShow name="採購-款到發貨" id="9">
      <p:sldLst/>
    </p:custShow>
    <p:custShow name="採購-合約市調檢討" id="10">
      <p:sldLst/>
    </p:custShow>
    <p:custShow name="採購-詢價廠商原則檢討" id="11">
      <p:sldLst/>
    </p:custShow>
    <p:custShow name="採購-統修合約" id="12">
      <p:sldLst/>
    </p:custShow>
    <p:custShow name="採購-KPI" id="13">
      <p:sldLst/>
    </p:custShow>
    <p:custShow name="採購-比較材料明細" id="14">
      <p:sldLst/>
    </p:custShow>
    <p:custShow name="採購-料號改善專案比例" id="15">
      <p:sldLst/>
    </p:custShow>
    <p:custShow name="交辦事項1" id="16">
      <p:sldLst/>
    </p:custShow>
    <p:custShow name="交辦事項2" id="17">
      <p:sldLst/>
    </p:custShow>
    <p:custShow name="交辦事項3" id="18">
      <p:sldLst/>
    </p:custShow>
    <p:custShow name="交辦事項4" id="19">
      <p:sldLst/>
    </p:custShow>
    <p:custShow name="交辦事項6" id="20">
      <p:sldLst/>
    </p:custShow>
    <p:custShow name="倉儲-長庚檢核異常" id="21">
      <p:sldLst/>
    </p:custShow>
    <p:custShow name="採購-合約比率提升推動" id="22">
      <p:sldLst/>
    </p:custShow>
    <p:custShow name="採購-料號改善專案範例" id="23">
      <p:sldLst/>
    </p:custShow>
    <p:custShow name="倉儲-久存備品效益" id="24">
      <p:sldLst/>
    </p:custShow>
    <p:custShow name="倉儲-異常料" id="25">
      <p:sldLst/>
    </p:custShow>
    <p:custShow name="倉儲-集約" id="26">
      <p:sldLst/>
    </p:custShow>
    <p:custShow name="倉儲-平板" id="27">
      <p:sldLst/>
    </p:custShow>
    <p:custShow name="倉儲-3D使用狀況圖片建檔率" id="28">
      <p:sldLst/>
    </p:custShow>
    <p:custShow name="倉儲-聯檢" id="29">
      <p:sldLst/>
    </p:custShow>
    <p:custShow name="採購-越南網路報價" id="30">
      <p:sldLst/>
    </p:custShow>
    <p:custShow name="採購-非網路" id="31">
      <p:sldLst/>
    </p:custShow>
    <p:custShow name="倉儲-福欣原料管理" id="32">
      <p:sldLst/>
    </p:custShow>
    <p:custShow name="倉儲-福欣成本管理" id="33">
      <p:sldLst/>
    </p:custShow>
    <p:custShow name="倉儲-久存備品執行情形" id="34">
      <p:sldLst/>
    </p:custShow>
    <p:custShow name="倉儲-滯料處理" id="35">
      <p:sldLst/>
    </p:custShow>
    <p:custShow name="倉儲-材料交期" id="36">
      <p:sldLst/>
    </p:custShow>
    <p:custShow name="倉儲-寄銷" id="37">
      <p:sldLst/>
    </p:custShow>
    <p:custShow name="倉儲-付款日調整" id="38">
      <p:sldLst/>
    </p:custShow>
    <p:custShow name="倉儲-超額庫存" id="39">
      <p:sldLst/>
    </p:custShow>
    <p:custShow name="採購-交換品" id="40">
      <p:sldLst/>
    </p:custShow>
    <p:custShow name="採購-環保碳粉匣" id="41">
      <p:sldLst/>
    </p:custShow>
    <p:custShow name="採購-IC承載盤回收" id="42">
      <p:sldLst/>
    </p:custShow>
    <p:custShow name="採購-太空袋" id="43">
      <p:sldLst/>
    </p:custShow>
    <p:custShow name="採購-網路競標" id="44">
      <p:sldLst/>
    </p:custShow>
    <p:custShow name="採購-電子發票" id="45">
      <p:sldLst/>
    </p:custShow>
    <p:custShow name="採購-集購議價" id="46">
      <p:sldLst/>
    </p:custShow>
    <p:custShow name="採購-政府採購法補充" id="47">
      <p:sldLst/>
    </p:custShow>
    <p:custShow name="倉儲-3D發料與送貨到廠專案" id="48">
      <p:sldLst/>
    </p:custShow>
    <p:custShow name="進口-免稅申退" id="49">
      <p:sldLst/>
    </p:custShow>
    <p:custShow name="進口-河靜資材514處理進度" id="50">
      <p:sldLst/>
    </p:custShow>
    <p:custShow name="進口-河靜資材發票控管" id="51">
      <p:sldLst/>
    </p:custShow>
    <p:custShow name="進口-河靜資材外債登記" id="52">
      <p:sldLst/>
    </p:custShow>
    <p:custShow name="進口-海運專案" id="53">
      <p:sldLst/>
    </p:custShow>
    <p:custShow name="進口-河靜資材人力" id="54">
      <p:sldLst/>
    </p:custShow>
    <p:custShow name="進口-河靜堆場" id="55">
      <p:sldLst/>
    </p:custShow>
    <p:custShow name="進口KPI-報關文件晚到" id="56">
      <p:sldLst/>
    </p:custShow>
    <p:custShow name="進口KPI-廠內空間不足" id="57">
      <p:sldLst/>
    </p:custShow>
    <p:custShow name="廈門長庚-盤點人員作業疏失" id="58">
      <p:sldLst/>
    </p:custShow>
    <p:custShow name="廈門長庚-檢驗規範不完整" id="59">
      <p:sldLst/>
    </p:custShow>
    <p:custShow name="廈門長庚-磅單未註明標售案號" id="60">
      <p:sldLst/>
    </p:custShow>
    <p:custShow name="廈門長庚-料位卡不明確" id="61">
      <p:sldLst/>
    </p:custShow>
  </p:custShow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b="1" kern="1200">
        <a:solidFill>
          <a:srgbClr val="008000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b="1" kern="1200">
        <a:solidFill>
          <a:srgbClr val="008000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b="1" kern="1200">
        <a:solidFill>
          <a:srgbClr val="008000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b="1" kern="1200">
        <a:solidFill>
          <a:srgbClr val="008000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b="1" kern="1200">
        <a:solidFill>
          <a:srgbClr val="008000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rgbClr val="008000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rgbClr val="008000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rgbClr val="008000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rgbClr val="008000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7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0">
          <p15:clr>
            <a:srgbClr val="A4A3A4"/>
          </p15:clr>
        </p15:guide>
        <p15:guide id="2" pos="2140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  <a:srgbClr val="006600"/>
    <a:srgbClr val="0000FF"/>
    <a:srgbClr val="FFFFCC"/>
    <a:srgbClr val="FFCCFF"/>
    <a:srgbClr val="CCECFF"/>
    <a:srgbClr val="CCFFCC"/>
    <a:srgbClr val="99CCFF"/>
    <a:srgbClr val="00FFFF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淺色樣式 2 - 輔色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12C8C85-51F0-491E-9774-3900AFEF0FD7}" styleName="淺色樣式 2 - 輔色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434" autoAdjust="0"/>
    <p:restoredTop sz="94913" autoAdjust="0"/>
  </p:normalViewPr>
  <p:slideViewPr>
    <p:cSldViewPr snapToGrid="0">
      <p:cViewPr varScale="1">
        <p:scale>
          <a:sx n="70" d="100"/>
          <a:sy n="70" d="100"/>
        </p:scale>
        <p:origin x="701" y="48"/>
      </p:cViewPr>
      <p:guideLst>
        <p:guide orient="horz" pos="2475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48" d="100"/>
          <a:sy n="48" d="100"/>
        </p:scale>
        <p:origin x="-2347" y="-82"/>
      </p:cViewPr>
      <p:guideLst>
        <p:guide orient="horz" pos="3120"/>
        <p:guide pos="2140"/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1"/>
            <a:ext cx="2945659" cy="496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3" tIns="45705" rIns="91413" bIns="45705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423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9" y="1"/>
            <a:ext cx="2945659" cy="496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3" tIns="45705" rIns="91413" bIns="4570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4423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9429881"/>
            <a:ext cx="2945659" cy="496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3" tIns="45705" rIns="91413" bIns="45705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4423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9" y="9429881"/>
            <a:ext cx="2945659" cy="496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3" tIns="45705" rIns="91413" bIns="4570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fld id="{501C3210-D43D-4292-9ACF-AFE384D6FFE6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294660668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1"/>
            <a:ext cx="2945659" cy="496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3" tIns="45705" rIns="91413" bIns="45705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9" y="1"/>
            <a:ext cx="2945659" cy="496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3" tIns="45705" rIns="91413" bIns="45705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4538"/>
            <a:ext cx="4960937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795"/>
            <a:ext cx="4984962" cy="4465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3" tIns="45705" rIns="91413" bIns="457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9429881"/>
            <a:ext cx="2945659" cy="496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3" tIns="45705" rIns="91413" bIns="45705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endParaRPr lang="en-US" altLang="zh-CN" dirty="0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9" y="9429881"/>
            <a:ext cx="2945659" cy="496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3" tIns="45705" rIns="91413" bIns="4570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pPr>
              <a:defRPr/>
            </a:pPr>
            <a:fld id="{FF910D08-AC52-4ABD-9464-AF0894D7F8DE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234533127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角三角形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標題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7" name="副標題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grpSp>
        <p:nvGrpSpPr>
          <p:cNvPr id="2" name="群組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手繪多邊形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手繪多邊形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手繪多邊形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直線接點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日期版面配置區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0D6675A-9586-4F98-B4A6-65B1D6B56173}" type="datetimeFigureOut">
              <a:rPr lang="zh-TW" altLang="en-US" smtClean="0"/>
              <a:pPr/>
              <a:t>2019/4/8</a:t>
            </a:fld>
            <a:endParaRPr lang="zh-TW" altLang="en-US"/>
          </a:p>
        </p:txBody>
      </p:sp>
      <p:sp>
        <p:nvSpPr>
          <p:cNvPr id="19" name="頁尾版面配置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zh-TW" altLang="en-US"/>
          </a:p>
        </p:txBody>
      </p:sp>
      <p:sp>
        <p:nvSpPr>
          <p:cNvPr id="27" name="投影片編號版面配置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192C529-A082-4050-8990-A17687A1EF2A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6675A-9586-4F98-B4A6-65B1D6B56173}" type="datetimeFigureOut">
              <a:rPr lang="zh-TW" altLang="en-US" smtClean="0"/>
              <a:pPr/>
              <a:t>2019/4/8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92C529-A082-4050-8990-A17687A1EF2A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6675A-9586-4F98-B4A6-65B1D6B56173}" type="datetimeFigureOut">
              <a:rPr lang="zh-TW" altLang="en-US" smtClean="0"/>
              <a:pPr/>
              <a:t>2019/4/8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92C529-A082-4050-8990-A17687A1EF2A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標楷體" pitchFamily="65" charset="-120"/>
                <a:ea typeface="標楷體" pitchFamily="65" charset="-120"/>
              </a:defRPr>
            </a:lvl1pPr>
            <a:lvl2pPr>
              <a:defRPr>
                <a:latin typeface="標楷體" pitchFamily="65" charset="-120"/>
                <a:ea typeface="標楷體" pitchFamily="65" charset="-120"/>
              </a:defRPr>
            </a:lvl2pPr>
            <a:lvl3pPr>
              <a:defRPr>
                <a:latin typeface="標楷體" pitchFamily="65" charset="-120"/>
                <a:ea typeface="標楷體" pitchFamily="65" charset="-120"/>
              </a:defRPr>
            </a:lvl3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D3D6EA1-1BE7-49BB-A7A2-24A01707DF42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977900" y="-279400"/>
            <a:ext cx="8369300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eaLnBrk="1" hangingPunct="1">
              <a:lnSpc>
                <a:spcPct val="85000"/>
              </a:lnSpc>
              <a:defRPr/>
            </a:pPr>
            <a:endParaRPr lang="en-US" altLang="zh-CN" sz="2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65999" y="5956300"/>
            <a:ext cx="1617955" cy="6858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sp>
        <p:nvSpPr>
          <p:cNvPr id="10" name="Rectangle 5"/>
          <p:cNvSpPr>
            <a:spLocks noChangeArrowheads="1"/>
          </p:cNvSpPr>
          <p:nvPr userDrawn="1"/>
        </p:nvSpPr>
        <p:spPr bwMode="auto">
          <a:xfrm>
            <a:off x="1130300" y="-127000"/>
            <a:ext cx="8369300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eaLnBrk="1" hangingPunct="1">
              <a:lnSpc>
                <a:spcPct val="85000"/>
              </a:lnSpc>
              <a:defRPr/>
            </a:pPr>
            <a:endParaRPr lang="en-US" altLang="zh-CN" sz="2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1041400" y="1727200"/>
            <a:ext cx="3810000" cy="4114800"/>
          </a:xfrm>
        </p:spPr>
        <p:txBody>
          <a:bodyPr/>
          <a:lstStyle>
            <a:lvl1pPr>
              <a:defRPr sz="2800">
                <a:latin typeface="標楷體" pitchFamily="65" charset="-120"/>
                <a:ea typeface="標楷體" pitchFamily="65" charset="-120"/>
              </a:defRPr>
            </a:lvl1pPr>
            <a:lvl2pPr>
              <a:defRPr sz="2400">
                <a:latin typeface="標楷體" pitchFamily="65" charset="-120"/>
                <a:ea typeface="標楷體" pitchFamily="65" charset="-120"/>
              </a:defRPr>
            </a:lvl2pPr>
            <a:lvl3pPr>
              <a:defRPr sz="2000">
                <a:latin typeface="標楷體" pitchFamily="65" charset="-120"/>
                <a:ea typeface="標楷體" pitchFamily="65" charset="-12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03800" y="1727200"/>
            <a:ext cx="3810000" cy="4114800"/>
          </a:xfrm>
        </p:spPr>
        <p:txBody>
          <a:bodyPr/>
          <a:lstStyle>
            <a:lvl1pPr>
              <a:defRPr sz="2800">
                <a:latin typeface="標楷體" pitchFamily="65" charset="-120"/>
                <a:ea typeface="標楷體" pitchFamily="65" charset="-120"/>
              </a:defRPr>
            </a:lvl1pPr>
            <a:lvl2pPr>
              <a:defRPr sz="2400">
                <a:latin typeface="標楷體" pitchFamily="65" charset="-120"/>
                <a:ea typeface="標楷體" pitchFamily="65" charset="-120"/>
              </a:defRPr>
            </a:lvl2pPr>
            <a:lvl3pPr>
              <a:defRPr sz="2000">
                <a:latin typeface="標楷體" pitchFamily="65" charset="-120"/>
                <a:ea typeface="標楷體" pitchFamily="65" charset="-12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9175FA44-7E82-45C9-A4A3-7CC6844478B6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613" y="821728"/>
            <a:ext cx="8434387" cy="384772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413" y="1066800"/>
            <a:ext cx="547687" cy="57912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9713" y="0"/>
            <a:ext cx="471487" cy="1397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pic>
        <p:nvPicPr>
          <p:cNvPr id="10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65999" y="5956300"/>
            <a:ext cx="1617955" cy="6858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65999" y="5956300"/>
            <a:ext cx="1617955" cy="6858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413" y="1066800"/>
            <a:ext cx="547687" cy="57912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標楷體" pitchFamily="65" charset="-120"/>
                <a:ea typeface="標楷體" pitchFamily="65" charset="-12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標楷體" pitchFamily="65" charset="-120"/>
                <a:ea typeface="標楷體" pitchFamily="65" charset="-120"/>
              </a:defRPr>
            </a:lvl1pPr>
            <a:lvl2pPr>
              <a:defRPr sz="2000">
                <a:latin typeface="標楷體" pitchFamily="65" charset="-120"/>
                <a:ea typeface="標楷體" pitchFamily="65" charset="-120"/>
              </a:defRPr>
            </a:lvl2pPr>
            <a:lvl3pPr>
              <a:defRPr sz="1800">
                <a:latin typeface="標楷體" pitchFamily="65" charset="-120"/>
                <a:ea typeface="標楷體" pitchFamily="65" charset="-120"/>
              </a:defRPr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標楷體" pitchFamily="65" charset="-120"/>
                <a:ea typeface="標楷體" pitchFamily="65" charset="-12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標楷體" pitchFamily="65" charset="-120"/>
                <a:ea typeface="標楷體" pitchFamily="65" charset="-120"/>
              </a:defRPr>
            </a:lvl1pPr>
            <a:lvl2pPr>
              <a:defRPr sz="2000">
                <a:latin typeface="標楷體" pitchFamily="65" charset="-120"/>
                <a:ea typeface="標楷體" pitchFamily="65" charset="-120"/>
              </a:defRPr>
            </a:lvl2pPr>
            <a:lvl3pPr>
              <a:defRPr sz="1800">
                <a:latin typeface="標楷體" pitchFamily="65" charset="-120"/>
                <a:ea typeface="標楷體" pitchFamily="65" charset="-120"/>
              </a:defRPr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F4E5B2F-F4EB-4323-A5A0-F3B81701A1FE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  <p:pic>
        <p:nvPicPr>
          <p:cNvPr id="8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613" y="821728"/>
            <a:ext cx="8434387" cy="384772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pic>
        <p:nvPicPr>
          <p:cNvPr id="10" name="Picture 5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9713" y="0"/>
            <a:ext cx="471487" cy="1397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B477605-20AD-4A67-8EFE-243C542E3A7D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  <p:pic>
        <p:nvPicPr>
          <p:cNvPr id="4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613" y="821728"/>
            <a:ext cx="8434387" cy="384772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413" y="1066800"/>
            <a:ext cx="547687" cy="57912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9713" y="0"/>
            <a:ext cx="471487" cy="1397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65999" y="5956300"/>
            <a:ext cx="1617955" cy="6858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613" y="821728"/>
            <a:ext cx="8434387" cy="384772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1pPr>
            <a:lvl2pPr>
              <a:defRPr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2pPr>
            <a:lvl3pPr>
              <a:defRPr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3pPr>
            <a:lvl4pPr>
              <a:defRPr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4pPr>
            <a:lvl5pPr>
              <a:defRPr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8999D6-8EF6-4316-B0D6-81B05F98F33E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65999" y="5956300"/>
            <a:ext cx="1617955" cy="6858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413" y="1066800"/>
            <a:ext cx="547687" cy="57912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9713" y="0"/>
            <a:ext cx="471487" cy="1397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613" y="821728"/>
            <a:ext cx="8434387" cy="384772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1041400" y="1727200"/>
            <a:ext cx="7772400" cy="4114800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479809A5-976F-4EDD-9B4D-1C4D24FD6FCC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65999" y="5956300"/>
            <a:ext cx="1617955" cy="6858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413" y="1066800"/>
            <a:ext cx="547687" cy="57912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9713" y="0"/>
            <a:ext cx="471487" cy="1397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標題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4" name="日期版面配置區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6675A-9586-4F98-B4A6-65B1D6B56173}" type="datetimeFigureOut">
              <a:rPr lang="zh-TW" altLang="en-US" smtClean="0"/>
              <a:pPr/>
              <a:t>2019/4/8</a:t>
            </a:fld>
            <a:endParaRPr lang="zh-TW" altLang="en-US"/>
          </a:p>
        </p:txBody>
      </p:sp>
      <p:sp>
        <p:nvSpPr>
          <p:cNvPr id="15" name="投影片編號版面配置區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192C529-A082-4050-8990-A17687A1EF2A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16" name="頁尾版面配置區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6675A-9586-4F98-B4A6-65B1D6B56173}" type="datetimeFigureOut">
              <a:rPr lang="zh-TW" altLang="en-US" smtClean="0"/>
              <a:pPr/>
              <a:t>2019/4/8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92C529-A082-4050-8990-A17687A1EF2A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7" name="＞形箭號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  <p:sp>
        <p:nvSpPr>
          <p:cNvPr id="8" name="＞形箭號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6675A-9586-4F98-B4A6-65B1D6B56173}" type="datetimeFigureOut">
              <a:rPr lang="zh-TW" altLang="en-US" smtClean="0"/>
              <a:pPr/>
              <a:t>2019/4/8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92C529-A082-4050-8990-A17687A1EF2A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8" name="標題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內容版面配置區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6675A-9586-4F98-B4A6-65B1D6B56173}" type="datetimeFigureOut">
              <a:rPr lang="zh-TW" altLang="en-US" smtClean="0"/>
              <a:pPr/>
              <a:t>2019/4/8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92C529-A082-4050-8990-A17687A1EF2A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6675A-9586-4F98-B4A6-65B1D6B56173}" type="datetimeFigureOut">
              <a:rPr lang="zh-TW" altLang="en-US" smtClean="0"/>
              <a:pPr/>
              <a:t>2019/4/8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92C529-A082-4050-8990-A17687A1EF2A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6675A-9586-4F98-B4A6-65B1D6B56173}" type="datetimeFigureOut">
              <a:rPr lang="zh-TW" altLang="en-US" smtClean="0"/>
              <a:pPr/>
              <a:t>2019/4/8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4C6094-0E63-4764-AFE9-7C64D20AD7B5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613" y="821728"/>
            <a:ext cx="8434387" cy="384772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2413" y="1066800"/>
            <a:ext cx="547687" cy="57912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9713" y="0"/>
            <a:ext cx="471487" cy="1397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65999" y="5956300"/>
            <a:ext cx="1617955" cy="6858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80D6675A-9586-4F98-B4A6-65B1D6B56173}" type="datetimeFigureOut">
              <a:rPr lang="zh-TW" altLang="en-US" smtClean="0"/>
              <a:pPr/>
              <a:t>2019/4/8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92C529-A082-4050-8990-A17687A1EF2A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0D6675A-9586-4F98-B4A6-65B1D6B56173}" type="datetimeFigureOut">
              <a:rPr lang="zh-TW" altLang="en-US" smtClean="0"/>
              <a:pPr/>
              <a:t>2019/4/8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192C529-A082-4050-8990-A17687A1EF2A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8" name="手繪多邊形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手繪多邊形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直角三角形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直線接點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＞形箭號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  <p:sp>
        <p:nvSpPr>
          <p:cNvPr id="13" name="＞形箭號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6000">
              <a:srgbClr val="FFCCFF"/>
            </a:gs>
            <a:gs pos="27000">
              <a:srgbClr val="FFFFCC">
                <a:alpha val="0"/>
              </a:srgb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手繪多邊形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手繪多邊形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直角三角形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9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直線接點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標題版面配置區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0" name="文字版面配置區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0" name="日期版面配置區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0D6675A-9586-4F98-B4A6-65B1D6B56173}" type="datetimeFigureOut">
              <a:rPr lang="zh-TW" altLang="en-US" smtClean="0"/>
              <a:pPr/>
              <a:t>2019/4/8</a:t>
            </a:fld>
            <a:endParaRPr lang="zh-TW" altLang="en-US"/>
          </a:p>
        </p:txBody>
      </p:sp>
      <p:sp>
        <p:nvSpPr>
          <p:cNvPr id="22" name="頁尾版面配置區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zh-TW" altLang="en-US"/>
          </a:p>
        </p:txBody>
      </p:sp>
      <p:sp>
        <p:nvSpPr>
          <p:cNvPr id="18" name="投影片編號版面配置區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192C529-A082-4050-8990-A17687A1EF2A}" type="slidenum">
              <a:rPr lang="zh-CN" altLang="en-US" smtClean="0"/>
              <a:pPr>
                <a:defRPr/>
              </a:pPr>
              <a:t>‹#›</a:t>
            </a:fld>
            <a:endParaRPr lang="en-US" altLang="zh-CN" dirty="0"/>
          </a:p>
        </p:txBody>
      </p:sp>
      <p:pic>
        <p:nvPicPr>
          <p:cNvPr id="11" name="Picture 24" descr="verisign format lt v2 copy"/>
          <p:cNvPicPr>
            <a:picLocks noChangeAspect="1" noChangeArrowheads="1"/>
          </p:cNvPicPr>
          <p:nvPr userDrawn="1"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5"/>
          <p:cNvPicPr>
            <a:picLocks noChangeAspect="1" noChangeArrowheads="1"/>
          </p:cNvPicPr>
          <p:nvPr userDrawn="1"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252413" y="1066800"/>
            <a:ext cx="547687" cy="57912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pic>
        <p:nvPicPr>
          <p:cNvPr id="17" name="Picture 5"/>
          <p:cNvPicPr>
            <a:picLocks noChangeAspect="1" noChangeArrowheads="1"/>
          </p:cNvPicPr>
          <p:nvPr userDrawn="1"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239713" y="0"/>
            <a:ext cx="471487" cy="1397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pic>
        <p:nvPicPr>
          <p:cNvPr id="19" name="Picture 5"/>
          <p:cNvPicPr>
            <a:picLocks noChangeAspect="1" noChangeArrowheads="1"/>
          </p:cNvPicPr>
          <p:nvPr userDrawn="1"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709613" y="821728"/>
            <a:ext cx="8434387" cy="384772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sp>
        <p:nvSpPr>
          <p:cNvPr id="20" name="Rectangle 5"/>
          <p:cNvSpPr>
            <a:spLocks noChangeArrowheads="1"/>
          </p:cNvSpPr>
          <p:nvPr userDrawn="1"/>
        </p:nvSpPr>
        <p:spPr bwMode="auto">
          <a:xfrm>
            <a:off x="977900" y="-279400"/>
            <a:ext cx="8369300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eaLnBrk="1" hangingPunct="1">
              <a:lnSpc>
                <a:spcPct val="85000"/>
              </a:lnSpc>
              <a:defRPr/>
            </a:pPr>
            <a:endParaRPr lang="en-US" altLang="zh-CN" sz="2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21" name="Picture 5"/>
          <p:cNvPicPr>
            <a:picLocks noChangeAspect="1" noChangeArrowheads="1"/>
          </p:cNvPicPr>
          <p:nvPr userDrawn="1"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7365999" y="5956300"/>
            <a:ext cx="1617955" cy="6858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  <p:sldLayoutId id="2147483677" r:id="rId13"/>
    <p:sldLayoutId id="2147483678" r:id="rId14"/>
    <p:sldLayoutId id="2147483679" r:id="rId15"/>
    <p:sldLayoutId id="2147483683" r:id="rId16"/>
    <p:sldLayoutId id="2147483685" r:id="rId17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goo.gl/TZzlt2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0" y="1578430"/>
            <a:ext cx="9144000" cy="2808514"/>
          </a:xfrm>
        </p:spPr>
        <p:txBody>
          <a:bodyPr>
            <a:noAutofit/>
          </a:bodyPr>
          <a:lstStyle/>
          <a:p>
            <a:pPr algn="ctr"/>
            <a:r>
              <a:rPr lang="zh-TW" altLang="en-US" sz="8800" dirty="0" smtClean="0">
                <a:latin typeface="標楷體" pitchFamily="65" charset="-120"/>
                <a:ea typeface="標楷體" pitchFamily="65" charset="-120"/>
              </a:rPr>
              <a:t>資材交貨</a:t>
            </a:r>
            <a:r>
              <a:rPr lang="en-US" altLang="zh-TW" sz="8800" dirty="0" smtClean="0">
                <a:latin typeface="標楷體" pitchFamily="65" charset="-120"/>
                <a:ea typeface="標楷體" pitchFamily="65" charset="-120"/>
              </a:rPr>
              <a:t/>
            </a:r>
            <a:br>
              <a:rPr lang="en-US" altLang="zh-TW" sz="8800" dirty="0" smtClean="0">
                <a:latin typeface="標楷體" pitchFamily="65" charset="-120"/>
                <a:ea typeface="標楷體" pitchFamily="65" charset="-120"/>
              </a:rPr>
            </a:br>
            <a:r>
              <a:rPr lang="zh-TW" altLang="en-US" sz="8800" u="sng" dirty="0" smtClean="0">
                <a:latin typeface="標楷體" pitchFamily="65" charset="-120"/>
                <a:ea typeface="標楷體" pitchFamily="65" charset="-120"/>
              </a:rPr>
              <a:t>廠商自動報到作業</a:t>
            </a:r>
            <a:endParaRPr lang="zh-TW" altLang="en-US" sz="8800" u="sng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B3DED2-C130-45BA-B5B6-C79080D62D94}" type="slidenum">
              <a:rPr lang="zh-CN" altLang="en-US" smtClean="0"/>
              <a:pPr>
                <a:defRPr/>
              </a:pPr>
              <a:t>1</a:t>
            </a:fld>
            <a:endParaRPr lang="en-US" altLang="zh-CN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3D6EA1-1BE7-49BB-A7A2-24A01707DF42}" type="slidenum">
              <a:rPr lang="zh-CN" altLang="en-US" b="1" smtClean="0">
                <a:solidFill>
                  <a:schemeClr val="tx1"/>
                </a:solidFill>
              </a:rPr>
              <a:pPr>
                <a:defRPr/>
              </a:pPr>
              <a:t>10</a:t>
            </a:fld>
            <a:endParaRPr lang="en-US" altLang="zh-CN" b="1" dirty="0">
              <a:solidFill>
                <a:schemeClr val="tx1"/>
              </a:solidFill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977900" y="-279400"/>
            <a:ext cx="7617460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>
              <a:lnSpc>
                <a:spcPct val="85000"/>
              </a:lnSpc>
              <a:defRPr/>
            </a:pPr>
            <a:r>
              <a:rPr lang="zh-TW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交貨廠商自動報到系統</a:t>
            </a:r>
            <a:endParaRPr lang="en-US" altLang="zh-CN" sz="2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5" name="爆炸 2 4"/>
          <p:cNvSpPr/>
          <p:nvPr/>
        </p:nvSpPr>
        <p:spPr>
          <a:xfrm>
            <a:off x="190500" y="762000"/>
            <a:ext cx="3670300" cy="1155700"/>
          </a:xfrm>
          <a:prstGeom prst="irregularSeal2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zh-TW" altLang="en-US" sz="28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注意事項</a:t>
            </a:r>
            <a:endParaRPr lang="zh-TW" altLang="en-US" sz="2800" dirty="0">
              <a:solidFill>
                <a:schemeClr val="tx1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pic>
        <p:nvPicPr>
          <p:cNvPr id="32769" name="圖片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0" y="1065213"/>
            <a:ext cx="1423988" cy="1863725"/>
          </a:xfrm>
          <a:prstGeom prst="rect">
            <a:avLst/>
          </a:prstGeom>
          <a:noFill/>
        </p:spPr>
      </p:pic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292100" y="1783826"/>
            <a:ext cx="88519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TW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另外，貼心提醒您，倘需</a:t>
            </a:r>
            <a:r>
              <a:rPr kumimoji="1" lang="zh-TW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攜帶照相功能智慧型手機入廠前，</a:t>
            </a:r>
            <a:endParaRPr kumimoji="1" lang="en-US" altLang="zh-TW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標楷體" pitchFamily="65" charset="-120"/>
              <a:ea typeface="標楷體" pitchFamily="65" charset="-12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TW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請先下載安裝「</a:t>
            </a:r>
            <a:r>
              <a:rPr kumimoji="1" lang="en-US" altLang="zh-TW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AirWatch</a:t>
            </a:r>
            <a:r>
              <a:rPr kumimoji="1" lang="en-US" altLang="zh-TW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 MDM Agent</a:t>
            </a:r>
            <a:r>
              <a:rPr kumimoji="1" lang="zh-TW" altLang="en-US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」。（僅適用部份廠區）</a:t>
            </a:r>
            <a:endParaRPr kumimoji="1" lang="zh-TW" altLang="en-US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標楷體" pitchFamily="65" charset="-120"/>
              <a:ea typeface="標楷體" pitchFamily="65" charset="-120"/>
              <a:cs typeface="新細明體" pitchFamily="18" charset="-12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TW" alt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初次掃描後進入連結頁面，會依據裝置系統提供連結按鈕</a:t>
            </a:r>
            <a:endParaRPr kumimoji="1" lang="zh-TW" alt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標楷體" pitchFamily="65" charset="-120"/>
              <a:ea typeface="標楷體" pitchFamily="65" charset="-120"/>
              <a:cs typeface="新細明體" pitchFamily="18" charset="-12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TW" alt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操作步驟如下：</a:t>
            </a:r>
            <a:endParaRPr kumimoji="1" lang="zh-TW" alt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標楷體" pitchFamily="65" charset="-120"/>
              <a:ea typeface="標楷體" pitchFamily="65" charset="-120"/>
              <a:cs typeface="新細明體" pitchFamily="18" charset="-120"/>
            </a:endParaRPr>
          </a:p>
          <a:p>
            <a:pPr marL="444500" marR="0" lvl="0" indent="-4445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TW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1</a:t>
            </a:r>
            <a:r>
              <a:rPr kumimoji="1" lang="zh-TW" alt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：申請個人安裝權限，包含一組</a:t>
            </a:r>
            <a:r>
              <a:rPr kumimoji="1" lang="en-US" altLang="zh-TW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TOKEN</a:t>
            </a:r>
            <a:r>
              <a:rPr kumimoji="1" lang="zh-TW" alt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碼。</a:t>
            </a:r>
            <a:r>
              <a:rPr kumimoji="1" lang="en-US" altLang="zh-TW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(</a:t>
            </a:r>
            <a:r>
              <a:rPr kumimoji="1" lang="zh-TW" altLang="en-US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洽請購部門或自行於網站  </a:t>
            </a:r>
            <a:r>
              <a:rPr kumimoji="1" lang="en-US" altLang="zh-TW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  <a:hlinkClick r:id="rId3"/>
              </a:rPr>
              <a:t>http://goo.gl/TZzlt2</a:t>
            </a:r>
            <a:r>
              <a:rPr kumimoji="1" lang="en-US" altLang="zh-TW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 </a:t>
            </a:r>
            <a:r>
              <a:rPr kumimoji="1" lang="zh-TW" altLang="en-US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申請長期權限；亦可透過車人單申請後，</a:t>
            </a:r>
            <a:endParaRPr kumimoji="1" lang="en-US" altLang="zh-TW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標楷體" pitchFamily="65" charset="-120"/>
              <a:ea typeface="標楷體" pitchFamily="65" charset="-120"/>
              <a:cs typeface="Times New Roman" pitchFamily="18" charset="0"/>
            </a:endParaRPr>
          </a:p>
          <a:p>
            <a:pPr marL="355600" marR="0" lvl="0" indent="-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TW" dirty="0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   </a:t>
            </a:r>
            <a:r>
              <a:rPr kumimoji="1" lang="zh-TW" altLang="en-US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向廠門警衛索取單次進出安裝權限</a:t>
            </a:r>
            <a:r>
              <a:rPr kumimoji="1" lang="zh-TW" alt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。</a:t>
            </a:r>
            <a:r>
              <a:rPr kumimoji="1" lang="en-US" altLang="zh-TW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) </a:t>
            </a:r>
            <a:endParaRPr kumimoji="1" lang="en-US" altLang="zh-TW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標楷體" pitchFamily="65" charset="-120"/>
              <a:ea typeface="標楷體" pitchFamily="65" charset="-120"/>
              <a:cs typeface="新細明體" pitchFamily="18" charset="-12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TW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2</a:t>
            </a:r>
            <a:r>
              <a:rPr kumimoji="1" lang="zh-TW" alt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：開啟</a:t>
            </a:r>
            <a:r>
              <a:rPr kumimoji="1" lang="en-US" altLang="zh-TW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APP</a:t>
            </a:r>
            <a:r>
              <a:rPr kumimoji="1" lang="zh-TW" alt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後，點選</a:t>
            </a:r>
            <a:r>
              <a:rPr kumimoji="1" lang="en-US" altLang="zh-TW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QR</a:t>
            </a:r>
            <a:r>
              <a:rPr kumimoji="1" lang="zh-TW" alt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碼，再次掃瞄上圖</a:t>
            </a:r>
            <a:r>
              <a:rPr kumimoji="1" lang="en-US" altLang="zh-TW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QR</a:t>
            </a:r>
            <a:r>
              <a:rPr kumimoji="1" lang="zh-TW" alt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碼。</a:t>
            </a:r>
            <a:endParaRPr kumimoji="1" lang="zh-TW" alt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標楷體" pitchFamily="65" charset="-120"/>
              <a:ea typeface="標楷體" pitchFamily="65" charset="-120"/>
              <a:cs typeface="新細明體" pitchFamily="18" charset="-12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TW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3</a:t>
            </a:r>
            <a:r>
              <a:rPr kumimoji="1" lang="zh-TW" alt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：輸入</a:t>
            </a:r>
            <a:r>
              <a:rPr kumimoji="1" lang="en-US" altLang="zh-TW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TOKEN</a:t>
            </a:r>
            <a:r>
              <a:rPr kumimoji="1" lang="zh-TW" alt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碼</a:t>
            </a:r>
            <a:r>
              <a:rPr kumimoji="1" lang="en-US" altLang="zh-TW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(</a:t>
            </a:r>
            <a:r>
              <a:rPr kumimoji="1" lang="zh-TW" alt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該碼僅能使用一次，若</a:t>
            </a:r>
            <a:r>
              <a:rPr kumimoji="1" lang="zh-TW" altLang="en-US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換手機需再重新申請</a:t>
            </a:r>
            <a:r>
              <a:rPr kumimoji="1" lang="en-US" altLang="zh-TW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)</a:t>
            </a:r>
            <a:r>
              <a:rPr kumimoji="1" lang="zh-TW" alt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。</a:t>
            </a:r>
            <a:endParaRPr kumimoji="1" lang="zh-TW" alt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標楷體" pitchFamily="65" charset="-120"/>
              <a:ea typeface="標楷體" pitchFamily="65" charset="-120"/>
              <a:cs typeface="新細明體" pitchFamily="18" charset="-120"/>
            </a:endParaRPr>
          </a:p>
          <a:p>
            <a:pPr marL="355600" marR="0" lvl="0" indent="-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TW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4</a:t>
            </a:r>
            <a:r>
              <a:rPr kumimoji="1" lang="zh-TW" alt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：依照安裝指示操作，並啟用「裝置管理」，安裝中請同意所有權限，否則將無法安裝。</a:t>
            </a:r>
            <a:r>
              <a:rPr kumimoji="1" lang="en-US" altLang="zh-TW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(</a:t>
            </a:r>
            <a:r>
              <a:rPr kumimoji="1" lang="en-US" altLang="zh-TW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iPhone</a:t>
            </a:r>
            <a:r>
              <a:rPr kumimoji="1" lang="zh-TW" alt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手機啟用裝置管理，需要輸入螢幕解鎖密碼</a:t>
            </a:r>
            <a:r>
              <a:rPr kumimoji="1" lang="en-US" altLang="zh-TW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(</a:t>
            </a:r>
            <a:r>
              <a:rPr kumimoji="1" lang="zh-TW" alt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預設</a:t>
            </a:r>
            <a:r>
              <a:rPr kumimoji="1" lang="en-US" altLang="zh-TW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0000</a:t>
            </a:r>
            <a:r>
              <a:rPr kumimoji="1" lang="zh-TW" alt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，非</a:t>
            </a:r>
            <a:r>
              <a:rPr kumimoji="1" lang="en-US" altLang="zh-TW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PIN</a:t>
            </a:r>
            <a:r>
              <a:rPr kumimoji="1" lang="zh-TW" alt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碼</a:t>
            </a:r>
            <a:r>
              <a:rPr kumimoji="1" lang="en-US" altLang="zh-TW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)</a:t>
            </a:r>
            <a:r>
              <a:rPr kumimoji="1" lang="zh-TW" alt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。</a:t>
            </a:r>
            <a:r>
              <a:rPr kumimoji="1" lang="en-US" altLang="zh-TW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)</a:t>
            </a:r>
            <a:endParaRPr kumimoji="1" lang="en-US" altLang="zh-TW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標楷體" pitchFamily="65" charset="-120"/>
              <a:ea typeface="標楷體" pitchFamily="65" charset="-120"/>
              <a:cs typeface="新細明體" pitchFamily="18" charset="-120"/>
            </a:endParaRPr>
          </a:p>
          <a:p>
            <a:pPr marL="355600" marR="0" lvl="0" indent="-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TW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5</a:t>
            </a:r>
            <a:r>
              <a:rPr kumimoji="1" lang="zh-TW" alt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：</a:t>
            </a:r>
            <a:r>
              <a:rPr kumimoji="1" lang="zh-TW" altLang="en-US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入廠期間保持網路連線</a:t>
            </a:r>
            <a:r>
              <a:rPr kumimoji="1" lang="en-US" altLang="zh-TW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(3G/4G</a:t>
            </a:r>
            <a:r>
              <a:rPr kumimoji="1" lang="zh-TW" alt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或</a:t>
            </a:r>
            <a:r>
              <a:rPr kumimoji="1" lang="en-US" altLang="zh-TW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WIFI</a:t>
            </a:r>
            <a:r>
              <a:rPr kumimoji="1" lang="zh-TW" alt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：</a:t>
            </a:r>
            <a:r>
              <a:rPr kumimoji="1" lang="en-US" altLang="zh-TW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FPC_Entrance_Control</a:t>
            </a:r>
            <a:r>
              <a:rPr kumimoji="1" lang="en-US" altLang="zh-TW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)</a:t>
            </a:r>
            <a:r>
              <a:rPr kumimoji="1" lang="zh-TW" alt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，且在</a:t>
            </a:r>
            <a:endParaRPr kumimoji="1" lang="en-US" altLang="zh-TW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標楷體" pitchFamily="65" charset="-120"/>
              <a:ea typeface="標楷體" pitchFamily="65" charset="-120"/>
              <a:cs typeface="Times New Roman" pitchFamily="18" charset="0"/>
            </a:endParaRPr>
          </a:p>
          <a:p>
            <a:pPr marL="355600" marR="0" lvl="0" indent="-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TW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   </a:t>
            </a:r>
            <a:r>
              <a:rPr kumimoji="1" lang="zh-TW" altLang="en-US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出入廠時點選</a:t>
            </a:r>
            <a:r>
              <a:rPr kumimoji="1" lang="en-US" altLang="zh-TW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AirWatch</a:t>
            </a:r>
            <a:r>
              <a:rPr kumimoji="1" lang="en-US" altLang="zh-TW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 MDM Agent App</a:t>
            </a:r>
            <a:r>
              <a:rPr kumimoji="1" lang="zh-TW" alt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。</a:t>
            </a:r>
            <a:endParaRPr kumimoji="1" lang="zh-TW" alt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標楷體" pitchFamily="65" charset="-120"/>
              <a:ea typeface="標楷體" pitchFamily="65" charset="-120"/>
              <a:cs typeface="新細明體" pitchFamily="18" charset="-120"/>
            </a:endParaRPr>
          </a:p>
          <a:p>
            <a:pPr marL="355600" marR="0" lvl="0" indent="-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TW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6</a:t>
            </a:r>
            <a:r>
              <a:rPr kumimoji="1" lang="zh-TW" alt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：如發生無法管制成功，確保網路連線正常，並請強制關閉</a:t>
            </a:r>
            <a:r>
              <a:rPr kumimoji="1" lang="en-US" altLang="zh-TW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AirWatch</a:t>
            </a:r>
            <a:r>
              <a:rPr kumimoji="1" lang="en-US" altLang="zh-TW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 MDM Agent App</a:t>
            </a:r>
            <a:r>
              <a:rPr kumimoji="1" lang="zh-TW" alt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再重</a:t>
            </a:r>
            <a:r>
              <a:rPr kumimoji="1" lang="zh-TW" altLang="en-US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標楷體" pitchFamily="65" charset="-120"/>
                <a:ea typeface="標楷體" pitchFamily="65" charset="-120"/>
                <a:cs typeface="Arial" pitchFamily="34" charset="0"/>
              </a:rPr>
              <a:t>啟即可。</a:t>
            </a:r>
            <a:endParaRPr kumimoji="1" lang="zh-TW" alt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標楷體" pitchFamily="65" charset="-120"/>
              <a:ea typeface="標楷體" pitchFamily="65" charset="-120"/>
              <a:cs typeface="新細明體" pitchFamily="18" charset="-12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 b="7033"/>
          <a:stretch>
            <a:fillRect/>
          </a:stretch>
        </p:blipFill>
        <p:spPr bwMode="auto">
          <a:xfrm>
            <a:off x="431799" y="1744679"/>
            <a:ext cx="8800229" cy="5113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投影片編號版面配置區 2"/>
          <p:cNvSpPr>
            <a:spLocks noGrp="1"/>
          </p:cNvSpPr>
          <p:nvPr>
            <p:ph type="sldNum" sz="quarter" idx="11"/>
          </p:nvPr>
        </p:nvSpPr>
        <p:spPr>
          <a:xfrm>
            <a:off x="8647272" y="6407944"/>
            <a:ext cx="365760" cy="365125"/>
          </a:xfrm>
        </p:spPr>
        <p:txBody>
          <a:bodyPr/>
          <a:lstStyle/>
          <a:p>
            <a:pPr>
              <a:defRPr/>
            </a:pPr>
            <a:fld id="{8192C529-A082-4050-8990-A17687A1EF2A}" type="slidenum">
              <a:rPr lang="zh-CN" altLang="en-US" smtClean="0"/>
              <a:pPr>
                <a:defRPr/>
              </a:pPr>
              <a:t>11</a:t>
            </a:fld>
            <a:endParaRPr lang="en-US" altLang="zh-CN" dirty="0"/>
          </a:p>
        </p:txBody>
      </p:sp>
      <p:sp>
        <p:nvSpPr>
          <p:cNvPr id="5" name="五邊形 4"/>
          <p:cNvSpPr/>
          <p:nvPr/>
        </p:nvSpPr>
        <p:spPr>
          <a:xfrm>
            <a:off x="424542" y="968828"/>
            <a:ext cx="6912429" cy="46808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3200" dirty="0" smtClean="0">
                <a:latin typeface="標楷體" pitchFamily="65" charset="-120"/>
                <a:ea typeface="標楷體" pitchFamily="65" charset="-120"/>
              </a:rPr>
              <a:t>3.</a:t>
            </a:r>
            <a:r>
              <a:rPr lang="zh-TW" altLang="zh-TW" sz="3200" dirty="0" smtClean="0">
                <a:latin typeface="標楷體" pitchFamily="65" charset="-120"/>
                <a:ea typeface="標楷體" pitchFamily="65" charset="-120"/>
              </a:rPr>
              <a:t>廠門</a:t>
            </a:r>
            <a:r>
              <a:rPr lang="zh-TW" altLang="en-US" sz="3200" dirty="0" smtClean="0">
                <a:latin typeface="標楷體" pitchFamily="65" charset="-120"/>
                <a:ea typeface="標楷體" pitchFamily="65" charset="-120"/>
              </a:rPr>
              <a:t>－台塑廠商交貨</a:t>
            </a:r>
            <a:r>
              <a:rPr lang="zh-TW" altLang="zh-TW" sz="3200" dirty="0" smtClean="0">
                <a:latin typeface="標楷體" pitchFamily="65" charset="-120"/>
                <a:ea typeface="標楷體" pitchFamily="65" charset="-120"/>
              </a:rPr>
              <a:t>自動報到系統</a:t>
            </a:r>
            <a:endParaRPr lang="zh-TW" altLang="en-US" sz="30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977900" y="-279400"/>
            <a:ext cx="7617460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>
              <a:lnSpc>
                <a:spcPct val="85000"/>
              </a:lnSpc>
              <a:defRPr/>
            </a:pPr>
            <a:r>
              <a:rPr lang="zh-TW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資材交貨廠商自動報到作業</a:t>
            </a:r>
            <a:endParaRPr lang="en-US" altLang="zh-CN" sz="2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7" name="AutoShape 10"/>
          <p:cNvSpPr>
            <a:spLocks noChangeArrowheads="1"/>
          </p:cNvSpPr>
          <p:nvPr/>
        </p:nvSpPr>
        <p:spPr bwMode="auto">
          <a:xfrm>
            <a:off x="640301" y="1608833"/>
            <a:ext cx="3944400" cy="503238"/>
          </a:xfrm>
          <a:prstGeom prst="flowChartAlternateProcess">
            <a:avLst/>
          </a:prstGeom>
          <a:solidFill>
            <a:srgbClr val="000080"/>
          </a:solidFill>
          <a:ln w="38100" algn="ctr">
            <a:noFill/>
            <a:miter lim="800000"/>
            <a:headEnd/>
            <a:tailEnd/>
          </a:ln>
          <a:effectLst>
            <a:outerShdw dist="107763" dir="8100000" algn="ctr" rotWithShape="0">
              <a:schemeClr val="accent2">
                <a:alpha val="50000"/>
              </a:schemeClr>
            </a:outerShdw>
          </a:effectLst>
        </p:spPr>
        <p:txBody>
          <a:bodyPr wrap="none" anchor="ctr"/>
          <a:lstStyle/>
          <a:p>
            <a:pPr marL="265113" indent="-265113">
              <a:defRPr/>
            </a:pPr>
            <a:r>
              <a:rPr lang="zh-TW" altLang="en-US" sz="2400" dirty="0" smtClean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  <a:t>台塑廠商交貨自動報到系統</a:t>
            </a:r>
            <a:endParaRPr lang="en-US" altLang="zh-TW" sz="2400" dirty="0">
              <a:solidFill>
                <a:schemeClr val="bg1"/>
              </a:solidFill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192C529-A082-4050-8990-A17687A1EF2A}" type="slidenum">
              <a:rPr lang="zh-CN" altLang="en-US" smtClean="0"/>
              <a:pPr>
                <a:defRPr/>
              </a:pPr>
              <a:t>12</a:t>
            </a:fld>
            <a:endParaRPr lang="en-US" altLang="zh-CN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977900" y="-279400"/>
            <a:ext cx="7617460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>
              <a:lnSpc>
                <a:spcPct val="85000"/>
              </a:lnSpc>
              <a:defRPr/>
            </a:pPr>
            <a:r>
              <a:rPr lang="zh-TW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資材交貨廠商自動報到作業</a:t>
            </a:r>
            <a:endParaRPr lang="en-US" altLang="zh-CN" sz="2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81000" y="1007816"/>
            <a:ext cx="85725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TW" altLang="zh-TW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※</a:t>
            </a:r>
            <a:r>
              <a:rPr kumimoji="1" lang="zh-TW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利用廠門「</a:t>
            </a:r>
            <a:r>
              <a:rPr kumimoji="1" lang="zh-TW" sz="2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廠商自動報到系統</a:t>
            </a:r>
            <a:r>
              <a:rPr kumimoji="1" lang="zh-TW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」辦理報到入廠手續，</a:t>
            </a:r>
            <a:r>
              <a:rPr kumimoji="1" lang="en-US" altLang="zh-TW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TW" sz="28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  </a:t>
            </a:r>
            <a:r>
              <a:rPr kumimoji="1" lang="zh-TW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操作步驟如下：</a:t>
            </a:r>
            <a:endParaRPr kumimoji="1" lang="zh-TW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標楷體" pitchFamily="65" charset="-120"/>
              <a:ea typeface="標楷體" pitchFamily="65" charset="-120"/>
              <a:cs typeface="新細明體" pitchFamily="18" charset="-120"/>
            </a:endParaRPr>
          </a:p>
          <a:p>
            <a:pPr lvl="0"/>
            <a:r>
              <a:rPr kumimoji="1" lang="zh-TW" altLang="en-US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步驟</a:t>
            </a:r>
            <a:r>
              <a:rPr kumimoji="1" lang="en-US" altLang="zh-TW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1</a:t>
            </a:r>
            <a:r>
              <a:rPr kumimoji="1" lang="zh-TW" altLang="en-US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：拿起掃描器，</a:t>
            </a:r>
            <a:r>
              <a:rPr kumimoji="1" lang="zh-TW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掃描「交貨清單」右上角</a:t>
            </a:r>
            <a:endParaRPr kumimoji="1" lang="en-US" altLang="zh-TW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標楷體" pitchFamily="65" charset="-120"/>
              <a:ea typeface="標楷體" pitchFamily="65" charset="-120"/>
              <a:cs typeface="Times New Roman" pitchFamily="18" charset="0"/>
            </a:endParaRPr>
          </a:p>
          <a:p>
            <a:pPr lvl="0"/>
            <a:r>
              <a:rPr kumimoji="1" lang="en-US" altLang="zh-TW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       </a:t>
            </a:r>
            <a:r>
              <a:rPr kumimoji="1" lang="en-US" altLang="zh-TW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【</a:t>
            </a:r>
            <a:r>
              <a:rPr kumimoji="1" lang="zh-TW" altLang="en-US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台塑交貨</a:t>
            </a:r>
            <a:r>
              <a:rPr kumimoji="1" lang="en-US" altLang="zh-TW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APP-</a:t>
            </a:r>
            <a:r>
              <a:rPr kumimoji="1" lang="zh-TW" altLang="en-US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司機掃描用</a:t>
            </a:r>
            <a:r>
              <a:rPr kumimoji="1" lang="en-US" altLang="zh-TW" sz="24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】</a:t>
            </a:r>
            <a:r>
              <a:rPr kumimoji="1" lang="en-US" altLang="zh-TW" sz="2400" b="1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QRCode</a:t>
            </a:r>
            <a:r>
              <a:rPr kumimoji="1" lang="zh-TW" altLang="en-US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。</a:t>
            </a:r>
            <a:endParaRPr kumimoji="1" lang="zh-TW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標楷體" pitchFamily="65" charset="-120"/>
              <a:ea typeface="標楷體" pitchFamily="65" charset="-120"/>
              <a:cs typeface="新細明體" pitchFamily="18" charset="-120"/>
            </a:endParaRPr>
          </a:p>
        </p:txBody>
      </p:sp>
      <p:pic>
        <p:nvPicPr>
          <p:cNvPr id="8" name="圖片 7"/>
          <p:cNvPicPr/>
          <p:nvPr/>
        </p:nvPicPr>
        <p:blipFill>
          <a:blip r:embed="rId2" cstate="print"/>
          <a:srcRect b="15048"/>
          <a:stretch>
            <a:fillRect/>
          </a:stretch>
        </p:blipFill>
        <p:spPr bwMode="auto">
          <a:xfrm>
            <a:off x="273684" y="2980968"/>
            <a:ext cx="8794115" cy="3013431"/>
          </a:xfrm>
          <a:prstGeom prst="rect">
            <a:avLst/>
          </a:prstGeom>
          <a:noFill/>
          <a:ln w="2540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Text Box 1"/>
          <p:cNvSpPr txBox="1">
            <a:spLocks noChangeArrowheads="1"/>
          </p:cNvSpPr>
          <p:nvPr/>
        </p:nvSpPr>
        <p:spPr bwMode="auto">
          <a:xfrm>
            <a:off x="8178946" y="4004198"/>
            <a:ext cx="803265" cy="16503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64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TW" altLang="en-US" sz="12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標楷體" pitchFamily="65" charset="-120"/>
                <a:ea typeface="標楷體" pitchFamily="65" charset="-120"/>
                <a:cs typeface="新細明體" pitchFamily="18" charset="-120"/>
              </a:rPr>
              <a:t>司機掃描用</a:t>
            </a:r>
            <a:endParaRPr kumimoji="1" lang="zh-TW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新細明體" pitchFamily="18" charset="-120"/>
              <a:cs typeface="新細明體" pitchFamily="18" charset="-120"/>
            </a:endParaRPr>
          </a:p>
        </p:txBody>
      </p:sp>
      <p:cxnSp>
        <p:nvCxnSpPr>
          <p:cNvPr id="11" name="直線單箭頭接點 10"/>
          <p:cNvCxnSpPr/>
          <p:nvPr/>
        </p:nvCxnSpPr>
        <p:spPr>
          <a:xfrm>
            <a:off x="5041900" y="2705100"/>
            <a:ext cx="2476500" cy="609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7596337" y="3081660"/>
            <a:ext cx="1369864" cy="116014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192C529-A082-4050-8990-A17687A1EF2A}" type="slidenum">
              <a:rPr lang="zh-CN" altLang="en-US" smtClean="0"/>
              <a:pPr>
                <a:defRPr/>
              </a:pPr>
              <a:t>13</a:t>
            </a:fld>
            <a:endParaRPr lang="en-US" altLang="zh-CN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977900" y="-279400"/>
            <a:ext cx="7617460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>
              <a:lnSpc>
                <a:spcPct val="85000"/>
              </a:lnSpc>
              <a:defRPr/>
            </a:pPr>
            <a:r>
              <a:rPr lang="zh-TW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資材交貨廠商自動報到作業</a:t>
            </a:r>
            <a:endParaRPr lang="en-US" altLang="zh-CN" sz="2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71500" y="996212"/>
            <a:ext cx="85725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77913" indent="-1077913"/>
            <a:r>
              <a:rPr kumimoji="1" lang="zh-TW" altLang="en-US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步驟</a:t>
            </a:r>
            <a:r>
              <a:rPr lang="en-US" altLang="zh-TW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2</a:t>
            </a:r>
            <a:r>
              <a:rPr lang="zh-TW" altLang="zh-TW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：</a:t>
            </a:r>
            <a:r>
              <a:rPr lang="zh-TW" altLang="en-US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輸入交貨車輛</a:t>
            </a:r>
            <a:r>
              <a:rPr lang="en-US" altLang="zh-TW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『</a:t>
            </a:r>
            <a:r>
              <a:rPr lang="zh-TW" altLang="en-US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車牌號碼</a:t>
            </a:r>
            <a:r>
              <a:rPr lang="en-US" altLang="zh-TW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』</a:t>
            </a:r>
            <a:r>
              <a:rPr lang="zh-TW" altLang="en-US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與人員</a:t>
            </a:r>
            <a:r>
              <a:rPr lang="en-US" altLang="zh-TW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『</a:t>
            </a:r>
            <a:r>
              <a:rPr lang="zh-TW" altLang="en-US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身分證字號</a:t>
            </a:r>
            <a:r>
              <a:rPr lang="en-US" altLang="zh-TW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』</a:t>
            </a:r>
            <a:r>
              <a:rPr lang="zh-TW" altLang="en-US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資料後，點選</a:t>
            </a:r>
            <a:r>
              <a:rPr lang="en-US" altLang="zh-TW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『</a:t>
            </a:r>
            <a:r>
              <a:rPr lang="zh-TW" altLang="en-US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產生</a:t>
            </a:r>
            <a:r>
              <a:rPr lang="en-US" altLang="zh-TW" sz="2400" dirty="0" err="1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QRCode</a:t>
            </a:r>
            <a:r>
              <a:rPr lang="en-US" altLang="zh-TW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』</a:t>
            </a:r>
            <a:r>
              <a:rPr lang="zh-TW" altLang="en-US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，再點選</a:t>
            </a:r>
            <a:r>
              <a:rPr lang="en-US" altLang="zh-TW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『</a:t>
            </a:r>
            <a:r>
              <a:rPr lang="zh-TW" altLang="en-US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列印</a:t>
            </a:r>
            <a:r>
              <a:rPr lang="en-US" altLang="zh-TW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』</a:t>
            </a:r>
            <a:r>
              <a:rPr lang="zh-TW" altLang="en-US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。 </a:t>
            </a:r>
            <a:endParaRPr lang="zh-TW" altLang="en-US" sz="2400" dirty="0">
              <a:solidFill>
                <a:schemeClr val="tx1"/>
              </a:solidFill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8901" y="1875197"/>
            <a:ext cx="6677024" cy="4901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192C529-A082-4050-8990-A17687A1EF2A}" type="slidenum">
              <a:rPr lang="zh-CN" altLang="en-US" smtClean="0"/>
              <a:pPr>
                <a:defRPr/>
              </a:pPr>
              <a:t>14</a:t>
            </a:fld>
            <a:endParaRPr lang="en-US" altLang="zh-CN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977900" y="-279400"/>
            <a:ext cx="7617460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>
              <a:lnSpc>
                <a:spcPct val="85000"/>
              </a:lnSpc>
              <a:defRPr/>
            </a:pPr>
            <a:r>
              <a:rPr lang="zh-TW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資材交貨廠商自動報到作業</a:t>
            </a:r>
            <a:endParaRPr lang="en-US" altLang="zh-CN" sz="2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29344" y="958112"/>
            <a:ext cx="80227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77913" indent="-1077913"/>
            <a:r>
              <a:rPr kumimoji="1" lang="zh-TW" altLang="en-US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步驟</a:t>
            </a:r>
            <a:r>
              <a:rPr kumimoji="1" lang="en-US" altLang="zh-TW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3</a:t>
            </a:r>
            <a:r>
              <a:rPr kumimoji="1" lang="zh-TW" altLang="en-US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：將</a:t>
            </a:r>
            <a:r>
              <a:rPr kumimoji="1" lang="zh-TW" altLang="en-US" sz="24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印出</a:t>
            </a:r>
            <a:r>
              <a:rPr kumimoji="1" lang="en-US" altLang="zh-TW" sz="2400" dirty="0" err="1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QRCode</a:t>
            </a:r>
            <a:r>
              <a:rPr kumimoji="1" lang="zh-TW" altLang="en-US" sz="24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及證件</a:t>
            </a:r>
            <a:r>
              <a:rPr kumimoji="1" lang="zh-TW" altLang="en-US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，提供警衛查核確認後，更換入廠證刷卡進廠。</a:t>
            </a:r>
            <a:endParaRPr lang="zh-TW" altLang="en-US" sz="2400" dirty="0">
              <a:solidFill>
                <a:schemeClr val="tx1"/>
              </a:solidFill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08300" y="1955800"/>
            <a:ext cx="6225678" cy="4580742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9" name="圖片 8"/>
          <p:cNvPicPr/>
          <p:nvPr/>
        </p:nvPicPr>
        <p:blipFill>
          <a:blip r:embed="rId3" cstate="print"/>
          <a:srcRect l="613" t="28759" r="67905" b="1551"/>
          <a:stretch>
            <a:fillRect/>
          </a:stretch>
        </p:blipFill>
        <p:spPr bwMode="auto">
          <a:xfrm>
            <a:off x="201514" y="2842260"/>
            <a:ext cx="2467171" cy="254508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0" name="向右箭號 9"/>
          <p:cNvSpPr/>
          <p:nvPr/>
        </p:nvSpPr>
        <p:spPr bwMode="auto">
          <a:xfrm>
            <a:off x="2665142" y="3301989"/>
            <a:ext cx="195943" cy="1730828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228600" marR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20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Tahoma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剪去單一角落矩形 12"/>
          <p:cNvSpPr/>
          <p:nvPr/>
        </p:nvSpPr>
        <p:spPr>
          <a:xfrm>
            <a:off x="431800" y="5588000"/>
            <a:ext cx="8547100" cy="1168400"/>
          </a:xfrm>
          <a:prstGeom prst="snip1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108000" rtlCol="0" anchor="ctr" anchorCtr="1"/>
          <a:lstStyle/>
          <a:p>
            <a:r>
              <a:rPr lang="zh-TW" altLang="zh-TW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「交貨清單」右上角</a:t>
            </a:r>
            <a:r>
              <a:rPr lang="en-US" altLang="zh-TW" sz="2400" dirty="0" err="1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QRCode</a:t>
            </a:r>
            <a:r>
              <a:rPr lang="zh-TW" altLang="zh-TW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是顯示【台塑交貨－</a:t>
            </a:r>
            <a:r>
              <a:rPr lang="zh-TW" altLang="zh-TW" sz="2400" dirty="0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司機掃描用</a:t>
            </a:r>
            <a:r>
              <a:rPr lang="zh-TW" altLang="zh-TW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】</a:t>
            </a:r>
            <a:r>
              <a:rPr lang="zh-TW" altLang="en-US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，至</a:t>
            </a:r>
            <a:r>
              <a:rPr lang="zh-TW" altLang="zh-TW" sz="2400" dirty="0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廠商自動報到窗口</a:t>
            </a:r>
            <a:r>
              <a:rPr lang="zh-TW" altLang="zh-TW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操作【台塑廠商自動報到系統】</a:t>
            </a:r>
            <a:r>
              <a:rPr lang="zh-TW" altLang="en-US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報到，再</a:t>
            </a:r>
            <a:r>
              <a:rPr lang="zh-TW" altLang="zh-TW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抽號碼牌！</a:t>
            </a:r>
            <a:endParaRPr lang="zh-TW" altLang="en-US" sz="2400" dirty="0">
              <a:solidFill>
                <a:schemeClr val="tx1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192C529-A082-4050-8990-A17687A1EF2A}" type="slidenum">
              <a:rPr lang="zh-CN" altLang="en-US" smtClean="0"/>
              <a:pPr>
                <a:defRPr/>
              </a:pPr>
              <a:t>15</a:t>
            </a:fld>
            <a:endParaRPr lang="en-US" altLang="zh-CN" dirty="0"/>
          </a:p>
        </p:txBody>
      </p:sp>
      <p:sp>
        <p:nvSpPr>
          <p:cNvPr id="6" name="五邊形 5"/>
          <p:cNvSpPr/>
          <p:nvPr/>
        </p:nvSpPr>
        <p:spPr>
          <a:xfrm>
            <a:off x="424542" y="968828"/>
            <a:ext cx="7322458" cy="46808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dirty="0" smtClean="0">
                <a:latin typeface="標楷體" pitchFamily="65" charset="-120"/>
                <a:ea typeface="標楷體" pitchFamily="65" charset="-120"/>
              </a:rPr>
              <a:t>三、資材交貨廠商抵達廠門後作業流程</a:t>
            </a:r>
            <a:endParaRPr lang="zh-TW" altLang="en-US" sz="30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977900" y="-279400"/>
            <a:ext cx="7617460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>
              <a:lnSpc>
                <a:spcPct val="85000"/>
              </a:lnSpc>
              <a:defRPr/>
            </a:pPr>
            <a:r>
              <a:rPr lang="zh-TW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資材交貨廠商自動報到作業</a:t>
            </a:r>
            <a:endParaRPr lang="en-US" altLang="zh-CN" sz="2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12" name="剪去單一角落矩形 11"/>
          <p:cNvSpPr/>
          <p:nvPr/>
        </p:nvSpPr>
        <p:spPr>
          <a:xfrm>
            <a:off x="419100" y="4432300"/>
            <a:ext cx="8559800" cy="990600"/>
          </a:xfrm>
          <a:prstGeom prst="snip1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108000" rtlCol="0" anchor="ctr" anchorCtr="1"/>
          <a:lstStyle/>
          <a:p>
            <a:r>
              <a:rPr lang="zh-TW" altLang="zh-TW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「交貨清單」右上角</a:t>
            </a:r>
            <a:r>
              <a:rPr lang="en-US" altLang="zh-TW" sz="2400" dirty="0" err="1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QRCode</a:t>
            </a:r>
            <a:r>
              <a:rPr lang="zh-TW" altLang="zh-TW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是顯示【</a:t>
            </a:r>
            <a:r>
              <a:rPr lang="zh-TW" altLang="zh-TW" sz="2400" u="sng" dirty="0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網路報到－警衛掃描用</a:t>
            </a:r>
            <a:r>
              <a:rPr lang="zh-TW" altLang="zh-TW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】，</a:t>
            </a:r>
            <a:r>
              <a:rPr lang="zh-TW" altLang="en-US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直接</a:t>
            </a:r>
            <a:r>
              <a:rPr lang="zh-TW" altLang="zh-TW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抽號碼牌！</a:t>
            </a:r>
            <a:endParaRPr lang="zh-TW" altLang="en-US" sz="2400" dirty="0">
              <a:solidFill>
                <a:schemeClr val="tx1"/>
              </a:solidFill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8" name="圖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316" y="1545086"/>
            <a:ext cx="8382000" cy="280987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913" y="841374"/>
            <a:ext cx="5751242" cy="590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圓角矩形圖說文字 14"/>
          <p:cNvSpPr/>
          <p:nvPr/>
        </p:nvSpPr>
        <p:spPr>
          <a:xfrm>
            <a:off x="6654800" y="3429000"/>
            <a:ext cx="1854200" cy="2120900"/>
          </a:xfrm>
          <a:prstGeom prst="wedgeRoundRectCallout">
            <a:avLst>
              <a:gd name="adj1" fmla="val -99106"/>
              <a:gd name="adj2" fmla="val 42020"/>
              <a:gd name="adj3" fmla="val 16667"/>
            </a:avLst>
          </a:prstGeom>
          <a:solidFill>
            <a:srgbClr val="CCFFCC"/>
          </a:solidFill>
          <a:ln w="38100" cmpd="thinThick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noAutofit/>
          </a:bodyPr>
          <a:lstStyle/>
          <a:p>
            <a:endParaRPr lang="zh-TW" altLang="en-US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192C529-A082-4050-8990-A17687A1EF2A}" type="slidenum">
              <a:rPr lang="zh-CN" altLang="en-US" smtClean="0"/>
              <a:pPr>
                <a:defRPr/>
              </a:pPr>
              <a:t>16</a:t>
            </a:fld>
            <a:endParaRPr lang="en-US" altLang="zh-CN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977900" y="-279400"/>
            <a:ext cx="7617460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>
              <a:lnSpc>
                <a:spcPct val="85000"/>
              </a:lnSpc>
              <a:defRPr/>
            </a:pPr>
            <a:r>
              <a:rPr lang="zh-TW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資材交貨廠商自動報到作業</a:t>
            </a:r>
            <a:endParaRPr lang="en-US" altLang="zh-CN" sz="2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6223000" y="889000"/>
            <a:ext cx="2743200" cy="5632311"/>
          </a:xfrm>
          <a:prstGeom prst="rect">
            <a:avLst/>
          </a:prstGeom>
          <a:solidFill>
            <a:srgbClr val="CCFFCC"/>
          </a:solidFill>
          <a:ln w="38100" cmpd="thinThick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355600" indent="-355600"/>
            <a:r>
              <a:rPr lang="zh-TW" altLang="zh-TW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※</a:t>
            </a:r>
            <a:r>
              <a:rPr lang="zh-TW" altLang="en-US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報到系統</a:t>
            </a:r>
            <a:r>
              <a:rPr lang="zh-TW" altLang="zh-TW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操作方法：</a:t>
            </a:r>
          </a:p>
          <a:p>
            <a:pPr marL="266700" lvl="0" indent="-266700"/>
            <a:r>
              <a:rPr lang="en-US" altLang="zh-TW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1.</a:t>
            </a:r>
            <a:r>
              <a:rPr lang="zh-TW" altLang="zh-TW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拿起掃描器，</a:t>
            </a:r>
            <a:r>
              <a:rPr lang="zh-TW" altLang="zh-TW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掃描</a:t>
            </a:r>
            <a:r>
              <a:rPr lang="zh-TW" altLang="zh-TW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「交貨清單」右上角【台塑交貨</a:t>
            </a:r>
            <a:r>
              <a:rPr lang="en-US" altLang="zh-TW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APP-</a:t>
            </a:r>
            <a:r>
              <a:rPr lang="zh-TW" altLang="zh-TW" dirty="0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司機掃描用</a:t>
            </a:r>
            <a:r>
              <a:rPr lang="zh-TW" altLang="zh-TW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】</a:t>
            </a:r>
            <a:r>
              <a:rPr lang="en-US" altLang="zh-TW" dirty="0" err="1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QRCode</a:t>
            </a:r>
            <a:r>
              <a:rPr lang="en-US" altLang="zh-TW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 </a:t>
            </a:r>
            <a:endParaRPr lang="zh-TW" altLang="zh-TW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</a:endParaRPr>
          </a:p>
          <a:p>
            <a:pPr marL="266700" lvl="0" indent="-266700"/>
            <a:r>
              <a:rPr lang="en-US" altLang="zh-TW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2.</a:t>
            </a:r>
            <a:r>
              <a:rPr lang="zh-TW" altLang="zh-TW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輸入『車號』</a:t>
            </a:r>
            <a:r>
              <a:rPr lang="zh-TW" altLang="zh-TW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後，</a:t>
            </a:r>
            <a:r>
              <a:rPr lang="zh-TW" altLang="zh-TW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按</a:t>
            </a:r>
            <a:r>
              <a:rPr lang="en-US" altLang="zh-TW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Enter</a:t>
            </a:r>
            <a:endParaRPr lang="zh-TW" altLang="zh-TW" dirty="0" smtClean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pPr marL="266700" lvl="0" indent="-266700"/>
            <a:r>
              <a:rPr lang="en-US" altLang="zh-TW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3.</a:t>
            </a:r>
            <a:r>
              <a:rPr lang="zh-TW" altLang="zh-TW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輸入</a:t>
            </a:r>
            <a:r>
              <a:rPr lang="zh-TW" altLang="zh-TW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第</a:t>
            </a:r>
            <a:r>
              <a:rPr lang="en-US" altLang="zh-TW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1</a:t>
            </a:r>
            <a:r>
              <a:rPr lang="zh-TW" altLang="zh-TW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位</a:t>
            </a:r>
            <a:r>
              <a:rPr lang="zh-TW" altLang="zh-TW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『人員</a:t>
            </a:r>
            <a:r>
              <a:rPr lang="en-US" altLang="zh-TW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1</a:t>
            </a:r>
            <a:r>
              <a:rPr lang="zh-TW" altLang="zh-TW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身分證字號』</a:t>
            </a:r>
            <a:r>
              <a:rPr lang="zh-TW" altLang="zh-TW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後，</a:t>
            </a:r>
            <a:r>
              <a:rPr lang="zh-TW" altLang="zh-TW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按</a:t>
            </a:r>
            <a:r>
              <a:rPr lang="en-US" altLang="zh-TW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Enter</a:t>
            </a:r>
            <a:endParaRPr lang="zh-TW" altLang="zh-TW" dirty="0" smtClean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pPr marL="266700" lvl="0" indent="-266700"/>
            <a:r>
              <a:rPr lang="en-US" altLang="zh-TW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4.</a:t>
            </a:r>
            <a:r>
              <a:rPr lang="zh-TW" altLang="zh-TW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輸入</a:t>
            </a:r>
            <a:r>
              <a:rPr lang="zh-TW" altLang="zh-TW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第</a:t>
            </a:r>
            <a:r>
              <a:rPr lang="en-US" altLang="zh-TW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2</a:t>
            </a:r>
            <a:r>
              <a:rPr lang="zh-TW" altLang="zh-TW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位</a:t>
            </a:r>
            <a:r>
              <a:rPr lang="zh-TW" altLang="zh-TW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『人員</a:t>
            </a:r>
            <a:r>
              <a:rPr lang="en-US" altLang="zh-TW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2</a:t>
            </a:r>
            <a:r>
              <a:rPr lang="zh-TW" altLang="zh-TW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身分證字號』</a:t>
            </a:r>
            <a:r>
              <a:rPr lang="zh-TW" altLang="zh-TW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後，</a:t>
            </a:r>
            <a:r>
              <a:rPr lang="zh-TW" altLang="zh-TW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按</a:t>
            </a:r>
            <a:r>
              <a:rPr lang="en-US" altLang="zh-TW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Enter</a:t>
            </a:r>
            <a:r>
              <a:rPr lang="en-US" altLang="zh-TW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(</a:t>
            </a:r>
            <a:r>
              <a:rPr lang="zh-TW" altLang="zh-TW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只有</a:t>
            </a:r>
            <a:r>
              <a:rPr lang="en-US" altLang="zh-TW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1</a:t>
            </a:r>
            <a:r>
              <a:rPr lang="zh-TW" altLang="zh-TW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位交貨人員，</a:t>
            </a:r>
            <a:r>
              <a:rPr lang="zh-TW" altLang="zh-TW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直接按</a:t>
            </a:r>
            <a:r>
              <a:rPr lang="en-US" altLang="zh-TW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Enter</a:t>
            </a:r>
            <a:r>
              <a:rPr lang="en-US" altLang="zh-TW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)</a:t>
            </a:r>
            <a:endParaRPr lang="zh-TW" altLang="zh-TW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</a:endParaRPr>
          </a:p>
          <a:p>
            <a:pPr marL="266700" lvl="0" indent="-266700"/>
            <a:r>
              <a:rPr lang="en-US" altLang="zh-TW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5.</a:t>
            </a:r>
            <a:r>
              <a:rPr lang="zh-TW" altLang="zh-TW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再按</a:t>
            </a:r>
            <a:r>
              <a:rPr lang="en-US" altLang="zh-TW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Enter</a:t>
            </a:r>
            <a:r>
              <a:rPr lang="zh-TW" altLang="zh-TW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，執行『產生</a:t>
            </a:r>
            <a:r>
              <a:rPr lang="en-US" altLang="zh-TW" dirty="0" err="1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QRCode</a:t>
            </a:r>
            <a:r>
              <a:rPr lang="zh-TW" altLang="zh-TW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』</a:t>
            </a:r>
          </a:p>
          <a:p>
            <a:pPr marL="266700" lvl="0" indent="-266700"/>
            <a:r>
              <a:rPr lang="en-US" altLang="zh-TW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6.</a:t>
            </a:r>
            <a:r>
              <a:rPr lang="zh-TW" altLang="zh-TW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再按</a:t>
            </a:r>
            <a:r>
              <a:rPr lang="en-US" altLang="zh-TW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Enter</a:t>
            </a:r>
            <a:r>
              <a:rPr lang="zh-TW" altLang="zh-TW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，執行『列印』</a:t>
            </a:r>
            <a:r>
              <a:rPr lang="en-US" altLang="zh-TW" dirty="0" err="1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QRCode</a:t>
            </a:r>
            <a:r>
              <a:rPr lang="zh-TW" altLang="zh-TW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標籤紙</a:t>
            </a:r>
            <a:endParaRPr lang="zh-TW" altLang="en-US" dirty="0">
              <a:solidFill>
                <a:schemeClr val="tx1"/>
              </a:solidFill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3D6EA1-1BE7-49BB-A7A2-24A01707DF42}" type="slidenum">
              <a:rPr lang="zh-CN" altLang="en-US" smtClean="0"/>
              <a:pPr>
                <a:defRPr/>
              </a:pPr>
              <a:t>17</a:t>
            </a:fld>
            <a:endParaRPr lang="en-US" altLang="zh-CN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777875" y="1116244"/>
            <a:ext cx="7575550" cy="3852863"/>
          </a:xfrm>
          <a:prstGeom prst="rect">
            <a:avLst/>
          </a:prstGeom>
          <a:gradFill rotWithShape="0">
            <a:gsLst>
              <a:gs pos="0">
                <a:srgbClr val="FFFFE9"/>
              </a:gs>
              <a:gs pos="100000">
                <a:srgbClr val="FFFF66"/>
              </a:gs>
            </a:gsLst>
            <a:path path="shape">
              <a:fillToRect l="50000" t="50000" r="50000" b="50000"/>
            </a:path>
          </a:gradFill>
          <a:ln w="28575">
            <a:solidFill>
              <a:srgbClr val="0033CC"/>
            </a:solidFill>
            <a:miter lim="800000"/>
            <a:headEnd/>
            <a:tailEnd/>
          </a:ln>
          <a:effectLst>
            <a:outerShdw dist="107763" dir="2700000" algn="ctr" rotWithShape="0">
              <a:srgbClr val="0066FF"/>
            </a:outerShdw>
          </a:effectLst>
        </p:spPr>
        <p:txBody>
          <a:bodyPr/>
          <a:lstStyle/>
          <a:p>
            <a:pPr>
              <a:defRPr/>
            </a:pPr>
            <a:endParaRPr lang="zh-TW" altLang="zh-TW" sz="2400">
              <a:solidFill>
                <a:srgbClr val="0000CC"/>
              </a:solidFill>
              <a:latin typeface="標楷體" pitchFamily="65" charset="-120"/>
              <a:ea typeface="標楷體" pitchFamily="65" charset="-120"/>
            </a:endParaRPr>
          </a:p>
        </p:txBody>
      </p: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5200650" y="1998894"/>
            <a:ext cx="3403600" cy="4716463"/>
            <a:chOff x="3130" y="986"/>
            <a:chExt cx="2144" cy="2971"/>
          </a:xfrm>
        </p:grpSpPr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3130" y="986"/>
              <a:ext cx="2144" cy="2971"/>
              <a:chOff x="2484" y="831"/>
              <a:chExt cx="2144" cy="2971"/>
            </a:xfrm>
          </p:grpSpPr>
          <p:grpSp>
            <p:nvGrpSpPr>
              <p:cNvPr id="8" name="Group 7"/>
              <p:cNvGrpSpPr>
                <a:grpSpLocks/>
              </p:cNvGrpSpPr>
              <p:nvPr/>
            </p:nvGrpSpPr>
            <p:grpSpPr bwMode="auto">
              <a:xfrm>
                <a:off x="2484" y="831"/>
                <a:ext cx="1818" cy="1806"/>
                <a:chOff x="2484" y="831"/>
                <a:chExt cx="1818" cy="1806"/>
              </a:xfrm>
            </p:grpSpPr>
            <p:grpSp>
              <p:nvGrpSpPr>
                <p:cNvPr id="45" name="Group 8"/>
                <p:cNvGrpSpPr>
                  <a:grpSpLocks/>
                </p:cNvGrpSpPr>
                <p:nvPr/>
              </p:nvGrpSpPr>
              <p:grpSpPr bwMode="auto">
                <a:xfrm>
                  <a:off x="2517" y="852"/>
                  <a:ext cx="1785" cy="1784"/>
                  <a:chOff x="2517" y="852"/>
                  <a:chExt cx="1785" cy="1784"/>
                </a:xfrm>
              </p:grpSpPr>
              <p:grpSp>
                <p:nvGrpSpPr>
                  <p:cNvPr id="51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2517" y="852"/>
                    <a:ext cx="1785" cy="1784"/>
                    <a:chOff x="2517" y="852"/>
                    <a:chExt cx="1785" cy="1784"/>
                  </a:xfrm>
                </p:grpSpPr>
                <p:sp>
                  <p:nvSpPr>
                    <p:cNvPr id="57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517" y="852"/>
                      <a:ext cx="1516" cy="1036"/>
                    </a:xfrm>
                    <a:custGeom>
                      <a:avLst/>
                      <a:gdLst>
                        <a:gd name="T0" fmla="*/ 32 w 1516"/>
                        <a:gd name="T1" fmla="*/ 1036 h 1036"/>
                        <a:gd name="T2" fmla="*/ 9 w 1516"/>
                        <a:gd name="T3" fmla="*/ 913 h 1036"/>
                        <a:gd name="T4" fmla="*/ 0 w 1516"/>
                        <a:gd name="T5" fmla="*/ 795 h 1036"/>
                        <a:gd name="T6" fmla="*/ 5 w 1516"/>
                        <a:gd name="T7" fmla="*/ 714 h 1036"/>
                        <a:gd name="T8" fmla="*/ 18 w 1516"/>
                        <a:gd name="T9" fmla="*/ 640 h 1036"/>
                        <a:gd name="T10" fmla="*/ 41 w 1516"/>
                        <a:gd name="T11" fmla="*/ 558 h 1036"/>
                        <a:gd name="T12" fmla="*/ 77 w 1516"/>
                        <a:gd name="T13" fmla="*/ 476 h 1036"/>
                        <a:gd name="T14" fmla="*/ 122 w 1516"/>
                        <a:gd name="T15" fmla="*/ 390 h 1036"/>
                        <a:gd name="T16" fmla="*/ 168 w 1516"/>
                        <a:gd name="T17" fmla="*/ 322 h 1036"/>
                        <a:gd name="T18" fmla="*/ 222 w 1516"/>
                        <a:gd name="T19" fmla="*/ 254 h 1036"/>
                        <a:gd name="T20" fmla="*/ 286 w 1516"/>
                        <a:gd name="T21" fmla="*/ 195 h 1036"/>
                        <a:gd name="T22" fmla="*/ 349 w 1516"/>
                        <a:gd name="T23" fmla="*/ 146 h 1036"/>
                        <a:gd name="T24" fmla="*/ 417 w 1516"/>
                        <a:gd name="T25" fmla="*/ 105 h 1036"/>
                        <a:gd name="T26" fmla="*/ 500 w 1516"/>
                        <a:gd name="T27" fmla="*/ 68 h 1036"/>
                        <a:gd name="T28" fmla="*/ 596 w 1516"/>
                        <a:gd name="T29" fmla="*/ 37 h 1036"/>
                        <a:gd name="T30" fmla="*/ 677 w 1516"/>
                        <a:gd name="T31" fmla="*/ 14 h 1036"/>
                        <a:gd name="T32" fmla="*/ 777 w 1516"/>
                        <a:gd name="T33" fmla="*/ 0 h 1036"/>
                        <a:gd name="T34" fmla="*/ 904 w 1516"/>
                        <a:gd name="T35" fmla="*/ 0 h 1036"/>
                        <a:gd name="T36" fmla="*/ 999 w 1516"/>
                        <a:gd name="T37" fmla="*/ 19 h 1036"/>
                        <a:gd name="T38" fmla="*/ 1112 w 1516"/>
                        <a:gd name="T39" fmla="*/ 46 h 1036"/>
                        <a:gd name="T40" fmla="*/ 1226 w 1516"/>
                        <a:gd name="T41" fmla="*/ 96 h 1036"/>
                        <a:gd name="T42" fmla="*/ 1326 w 1516"/>
                        <a:gd name="T43" fmla="*/ 155 h 1036"/>
                        <a:gd name="T44" fmla="*/ 1394 w 1516"/>
                        <a:gd name="T45" fmla="*/ 214 h 1036"/>
                        <a:gd name="T46" fmla="*/ 1462 w 1516"/>
                        <a:gd name="T47" fmla="*/ 282 h 1036"/>
                        <a:gd name="T48" fmla="*/ 1516 w 1516"/>
                        <a:gd name="T49" fmla="*/ 350 h 1036"/>
                        <a:gd name="T50" fmla="*/ 1371 w 1516"/>
                        <a:gd name="T51" fmla="*/ 241 h 1036"/>
                        <a:gd name="T52" fmla="*/ 1294 w 1516"/>
                        <a:gd name="T53" fmla="*/ 195 h 1036"/>
                        <a:gd name="T54" fmla="*/ 1212 w 1516"/>
                        <a:gd name="T55" fmla="*/ 164 h 1036"/>
                        <a:gd name="T56" fmla="*/ 1108 w 1516"/>
                        <a:gd name="T57" fmla="*/ 132 h 1036"/>
                        <a:gd name="T58" fmla="*/ 1008 w 1516"/>
                        <a:gd name="T59" fmla="*/ 118 h 1036"/>
                        <a:gd name="T60" fmla="*/ 899 w 1516"/>
                        <a:gd name="T61" fmla="*/ 114 h 1036"/>
                        <a:gd name="T62" fmla="*/ 818 w 1516"/>
                        <a:gd name="T63" fmla="*/ 118 h 1036"/>
                        <a:gd name="T64" fmla="*/ 732 w 1516"/>
                        <a:gd name="T65" fmla="*/ 132 h 1036"/>
                        <a:gd name="T66" fmla="*/ 645 w 1516"/>
                        <a:gd name="T67" fmla="*/ 155 h 1036"/>
                        <a:gd name="T68" fmla="*/ 564 w 1516"/>
                        <a:gd name="T69" fmla="*/ 182 h 1036"/>
                        <a:gd name="T70" fmla="*/ 473 w 1516"/>
                        <a:gd name="T71" fmla="*/ 227 h 1036"/>
                        <a:gd name="T72" fmla="*/ 404 w 1516"/>
                        <a:gd name="T73" fmla="*/ 268 h 1036"/>
                        <a:gd name="T74" fmla="*/ 345 w 1516"/>
                        <a:gd name="T75" fmla="*/ 318 h 1036"/>
                        <a:gd name="T76" fmla="*/ 277 w 1516"/>
                        <a:gd name="T77" fmla="*/ 372 h 1036"/>
                        <a:gd name="T78" fmla="*/ 222 w 1516"/>
                        <a:gd name="T79" fmla="*/ 431 h 1036"/>
                        <a:gd name="T80" fmla="*/ 168 w 1516"/>
                        <a:gd name="T81" fmla="*/ 513 h 1036"/>
                        <a:gd name="T82" fmla="*/ 118 w 1516"/>
                        <a:gd name="T83" fmla="*/ 599 h 1036"/>
                        <a:gd name="T84" fmla="*/ 86 w 1516"/>
                        <a:gd name="T85" fmla="*/ 680 h 1036"/>
                        <a:gd name="T86" fmla="*/ 59 w 1516"/>
                        <a:gd name="T87" fmla="*/ 777 h 1036"/>
                        <a:gd name="T88" fmla="*/ 41 w 1516"/>
                        <a:gd name="T89" fmla="*/ 895 h 1036"/>
                        <a:gd name="T90" fmla="*/ 32 w 1516"/>
                        <a:gd name="T91" fmla="*/ 1036 h 10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w 1516"/>
                        <a:gd name="T139" fmla="*/ 0 h 1036"/>
                        <a:gd name="T140" fmla="*/ 1516 w 1516"/>
                        <a:gd name="T141" fmla="*/ 1036 h 1036"/>
                      </a:gdLst>
                      <a:ahLst/>
                      <a:cxnLst>
                        <a:cxn ang="T92">
                          <a:pos x="T0" y="T1"/>
                        </a:cxn>
                        <a:cxn ang="T93">
                          <a:pos x="T2" y="T3"/>
                        </a:cxn>
                        <a:cxn ang="T94">
                          <a:pos x="T4" y="T5"/>
                        </a:cxn>
                        <a:cxn ang="T95">
                          <a:pos x="T6" y="T7"/>
                        </a:cxn>
                        <a:cxn ang="T96">
                          <a:pos x="T8" y="T9"/>
                        </a:cxn>
                        <a:cxn ang="T97">
                          <a:pos x="T10" y="T11"/>
                        </a:cxn>
                        <a:cxn ang="T98">
                          <a:pos x="T12" y="T13"/>
                        </a:cxn>
                        <a:cxn ang="T99">
                          <a:pos x="T14" y="T15"/>
                        </a:cxn>
                        <a:cxn ang="T100">
                          <a:pos x="T16" y="T17"/>
                        </a:cxn>
                        <a:cxn ang="T101">
                          <a:pos x="T18" y="T19"/>
                        </a:cxn>
                        <a:cxn ang="T102">
                          <a:pos x="T20" y="T21"/>
                        </a:cxn>
                        <a:cxn ang="T103">
                          <a:pos x="T22" y="T23"/>
                        </a:cxn>
                        <a:cxn ang="T104">
                          <a:pos x="T24" y="T25"/>
                        </a:cxn>
                        <a:cxn ang="T105">
                          <a:pos x="T26" y="T27"/>
                        </a:cxn>
                        <a:cxn ang="T106">
                          <a:pos x="T28" y="T29"/>
                        </a:cxn>
                        <a:cxn ang="T107">
                          <a:pos x="T30" y="T31"/>
                        </a:cxn>
                        <a:cxn ang="T108">
                          <a:pos x="T32" y="T33"/>
                        </a:cxn>
                        <a:cxn ang="T109">
                          <a:pos x="T34" y="T35"/>
                        </a:cxn>
                        <a:cxn ang="T110">
                          <a:pos x="T36" y="T37"/>
                        </a:cxn>
                        <a:cxn ang="T111">
                          <a:pos x="T38" y="T39"/>
                        </a:cxn>
                        <a:cxn ang="T112">
                          <a:pos x="T40" y="T41"/>
                        </a:cxn>
                        <a:cxn ang="T113">
                          <a:pos x="T42" y="T43"/>
                        </a:cxn>
                        <a:cxn ang="T114">
                          <a:pos x="T44" y="T45"/>
                        </a:cxn>
                        <a:cxn ang="T115">
                          <a:pos x="T46" y="T47"/>
                        </a:cxn>
                        <a:cxn ang="T116">
                          <a:pos x="T48" y="T49"/>
                        </a:cxn>
                        <a:cxn ang="T117">
                          <a:pos x="T50" y="T51"/>
                        </a:cxn>
                        <a:cxn ang="T118">
                          <a:pos x="T52" y="T53"/>
                        </a:cxn>
                        <a:cxn ang="T119">
                          <a:pos x="T54" y="T55"/>
                        </a:cxn>
                        <a:cxn ang="T120">
                          <a:pos x="T56" y="T57"/>
                        </a:cxn>
                        <a:cxn ang="T121">
                          <a:pos x="T58" y="T59"/>
                        </a:cxn>
                        <a:cxn ang="T122">
                          <a:pos x="T60" y="T61"/>
                        </a:cxn>
                        <a:cxn ang="T123">
                          <a:pos x="T62" y="T63"/>
                        </a:cxn>
                        <a:cxn ang="T124">
                          <a:pos x="T64" y="T65"/>
                        </a:cxn>
                        <a:cxn ang="T125">
                          <a:pos x="T66" y="T67"/>
                        </a:cxn>
                        <a:cxn ang="T126">
                          <a:pos x="T68" y="T69"/>
                        </a:cxn>
                        <a:cxn ang="T127">
                          <a:pos x="T70" y="T71"/>
                        </a:cxn>
                        <a:cxn ang="T128">
                          <a:pos x="T72" y="T73"/>
                        </a:cxn>
                        <a:cxn ang="T129">
                          <a:pos x="T74" y="T75"/>
                        </a:cxn>
                        <a:cxn ang="T130">
                          <a:pos x="T76" y="T77"/>
                        </a:cxn>
                        <a:cxn ang="T131">
                          <a:pos x="T78" y="T79"/>
                        </a:cxn>
                        <a:cxn ang="T132">
                          <a:pos x="T80" y="T81"/>
                        </a:cxn>
                        <a:cxn ang="T133">
                          <a:pos x="T82" y="T83"/>
                        </a:cxn>
                        <a:cxn ang="T134">
                          <a:pos x="T84" y="T85"/>
                        </a:cxn>
                        <a:cxn ang="T135">
                          <a:pos x="T86" y="T87"/>
                        </a:cxn>
                        <a:cxn ang="T136">
                          <a:pos x="T88" y="T89"/>
                        </a:cxn>
                        <a:cxn ang="T137">
                          <a:pos x="T90" y="T91"/>
                        </a:cxn>
                      </a:cxnLst>
                      <a:rect l="T138" t="T139" r="T140" b="T141"/>
                      <a:pathLst>
                        <a:path w="1516" h="1036">
                          <a:moveTo>
                            <a:pt x="32" y="1036"/>
                          </a:moveTo>
                          <a:lnTo>
                            <a:pt x="9" y="913"/>
                          </a:lnTo>
                          <a:lnTo>
                            <a:pt x="0" y="795"/>
                          </a:lnTo>
                          <a:lnTo>
                            <a:pt x="5" y="714"/>
                          </a:lnTo>
                          <a:lnTo>
                            <a:pt x="18" y="640"/>
                          </a:lnTo>
                          <a:lnTo>
                            <a:pt x="41" y="558"/>
                          </a:lnTo>
                          <a:lnTo>
                            <a:pt x="77" y="476"/>
                          </a:lnTo>
                          <a:lnTo>
                            <a:pt x="122" y="390"/>
                          </a:lnTo>
                          <a:lnTo>
                            <a:pt x="168" y="322"/>
                          </a:lnTo>
                          <a:lnTo>
                            <a:pt x="222" y="254"/>
                          </a:lnTo>
                          <a:lnTo>
                            <a:pt x="286" y="195"/>
                          </a:lnTo>
                          <a:lnTo>
                            <a:pt x="349" y="146"/>
                          </a:lnTo>
                          <a:lnTo>
                            <a:pt x="417" y="105"/>
                          </a:lnTo>
                          <a:lnTo>
                            <a:pt x="500" y="68"/>
                          </a:lnTo>
                          <a:lnTo>
                            <a:pt x="596" y="37"/>
                          </a:lnTo>
                          <a:lnTo>
                            <a:pt x="677" y="14"/>
                          </a:lnTo>
                          <a:lnTo>
                            <a:pt x="777" y="0"/>
                          </a:lnTo>
                          <a:lnTo>
                            <a:pt x="904" y="0"/>
                          </a:lnTo>
                          <a:lnTo>
                            <a:pt x="999" y="19"/>
                          </a:lnTo>
                          <a:lnTo>
                            <a:pt x="1112" y="46"/>
                          </a:lnTo>
                          <a:lnTo>
                            <a:pt x="1226" y="96"/>
                          </a:lnTo>
                          <a:lnTo>
                            <a:pt x="1326" y="155"/>
                          </a:lnTo>
                          <a:lnTo>
                            <a:pt x="1394" y="214"/>
                          </a:lnTo>
                          <a:lnTo>
                            <a:pt x="1462" y="282"/>
                          </a:lnTo>
                          <a:lnTo>
                            <a:pt x="1516" y="350"/>
                          </a:lnTo>
                          <a:lnTo>
                            <a:pt x="1371" y="241"/>
                          </a:lnTo>
                          <a:lnTo>
                            <a:pt x="1294" y="195"/>
                          </a:lnTo>
                          <a:lnTo>
                            <a:pt x="1212" y="164"/>
                          </a:lnTo>
                          <a:lnTo>
                            <a:pt x="1108" y="132"/>
                          </a:lnTo>
                          <a:lnTo>
                            <a:pt x="1008" y="118"/>
                          </a:lnTo>
                          <a:lnTo>
                            <a:pt x="899" y="114"/>
                          </a:lnTo>
                          <a:lnTo>
                            <a:pt x="818" y="118"/>
                          </a:lnTo>
                          <a:lnTo>
                            <a:pt x="732" y="132"/>
                          </a:lnTo>
                          <a:lnTo>
                            <a:pt x="645" y="155"/>
                          </a:lnTo>
                          <a:lnTo>
                            <a:pt x="564" y="182"/>
                          </a:lnTo>
                          <a:lnTo>
                            <a:pt x="473" y="227"/>
                          </a:lnTo>
                          <a:lnTo>
                            <a:pt x="404" y="268"/>
                          </a:lnTo>
                          <a:lnTo>
                            <a:pt x="345" y="318"/>
                          </a:lnTo>
                          <a:lnTo>
                            <a:pt x="277" y="372"/>
                          </a:lnTo>
                          <a:lnTo>
                            <a:pt x="222" y="431"/>
                          </a:lnTo>
                          <a:lnTo>
                            <a:pt x="168" y="513"/>
                          </a:lnTo>
                          <a:lnTo>
                            <a:pt x="118" y="599"/>
                          </a:lnTo>
                          <a:lnTo>
                            <a:pt x="86" y="680"/>
                          </a:lnTo>
                          <a:lnTo>
                            <a:pt x="59" y="777"/>
                          </a:lnTo>
                          <a:lnTo>
                            <a:pt x="41" y="895"/>
                          </a:lnTo>
                          <a:lnTo>
                            <a:pt x="32" y="1036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TW" altLang="en-US"/>
                    </a:p>
                  </p:txBody>
                </p:sp>
                <p:sp>
                  <p:nvSpPr>
                    <p:cNvPr id="58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2630" y="1365"/>
                      <a:ext cx="1672" cy="1271"/>
                    </a:xfrm>
                    <a:custGeom>
                      <a:avLst/>
                      <a:gdLst>
                        <a:gd name="T0" fmla="*/ 0 w 1672"/>
                        <a:gd name="T1" fmla="*/ 772 h 1271"/>
                        <a:gd name="T2" fmla="*/ 96 w 1672"/>
                        <a:gd name="T3" fmla="*/ 881 h 1271"/>
                        <a:gd name="T4" fmla="*/ 200 w 1672"/>
                        <a:gd name="T5" fmla="*/ 976 h 1271"/>
                        <a:gd name="T6" fmla="*/ 295 w 1672"/>
                        <a:gd name="T7" fmla="*/ 1030 h 1271"/>
                        <a:gd name="T8" fmla="*/ 433 w 1672"/>
                        <a:gd name="T9" fmla="*/ 1089 h 1271"/>
                        <a:gd name="T10" fmla="*/ 541 w 1672"/>
                        <a:gd name="T11" fmla="*/ 1121 h 1271"/>
                        <a:gd name="T12" fmla="*/ 641 w 1672"/>
                        <a:gd name="T13" fmla="*/ 1135 h 1271"/>
                        <a:gd name="T14" fmla="*/ 759 w 1672"/>
                        <a:gd name="T15" fmla="*/ 1135 h 1271"/>
                        <a:gd name="T16" fmla="*/ 845 w 1672"/>
                        <a:gd name="T17" fmla="*/ 1126 h 1271"/>
                        <a:gd name="T18" fmla="*/ 950 w 1672"/>
                        <a:gd name="T19" fmla="*/ 1107 h 1271"/>
                        <a:gd name="T20" fmla="*/ 1054 w 1672"/>
                        <a:gd name="T21" fmla="*/ 1076 h 1271"/>
                        <a:gd name="T22" fmla="*/ 1140 w 1672"/>
                        <a:gd name="T23" fmla="*/ 1030 h 1271"/>
                        <a:gd name="T24" fmla="*/ 1222 w 1672"/>
                        <a:gd name="T25" fmla="*/ 981 h 1271"/>
                        <a:gd name="T26" fmla="*/ 1294 w 1672"/>
                        <a:gd name="T27" fmla="*/ 931 h 1271"/>
                        <a:gd name="T28" fmla="*/ 1367 w 1672"/>
                        <a:gd name="T29" fmla="*/ 858 h 1271"/>
                        <a:gd name="T30" fmla="*/ 1439 w 1672"/>
                        <a:gd name="T31" fmla="*/ 777 h 1271"/>
                        <a:gd name="T32" fmla="*/ 1495 w 1672"/>
                        <a:gd name="T33" fmla="*/ 699 h 1271"/>
                        <a:gd name="T34" fmla="*/ 1527 w 1672"/>
                        <a:gd name="T35" fmla="*/ 622 h 1271"/>
                        <a:gd name="T36" fmla="*/ 1568 w 1672"/>
                        <a:gd name="T37" fmla="*/ 500 h 1271"/>
                        <a:gd name="T38" fmla="*/ 1595 w 1672"/>
                        <a:gd name="T39" fmla="*/ 373 h 1271"/>
                        <a:gd name="T40" fmla="*/ 1599 w 1672"/>
                        <a:gd name="T41" fmla="*/ 260 h 1271"/>
                        <a:gd name="T42" fmla="*/ 1581 w 1672"/>
                        <a:gd name="T43" fmla="*/ 136 h 1271"/>
                        <a:gd name="T44" fmla="*/ 1540 w 1672"/>
                        <a:gd name="T45" fmla="*/ 0 h 1271"/>
                        <a:gd name="T46" fmla="*/ 1581 w 1672"/>
                        <a:gd name="T47" fmla="*/ 72 h 1271"/>
                        <a:gd name="T48" fmla="*/ 1627 w 1672"/>
                        <a:gd name="T49" fmla="*/ 177 h 1271"/>
                        <a:gd name="T50" fmla="*/ 1649 w 1672"/>
                        <a:gd name="T51" fmla="*/ 273 h 1271"/>
                        <a:gd name="T52" fmla="*/ 1672 w 1672"/>
                        <a:gd name="T53" fmla="*/ 364 h 1271"/>
                        <a:gd name="T54" fmla="*/ 1667 w 1672"/>
                        <a:gd name="T55" fmla="*/ 441 h 1271"/>
                        <a:gd name="T56" fmla="*/ 1663 w 1672"/>
                        <a:gd name="T57" fmla="*/ 545 h 1271"/>
                        <a:gd name="T58" fmla="*/ 1608 w 1672"/>
                        <a:gd name="T59" fmla="*/ 745 h 1271"/>
                        <a:gd name="T60" fmla="*/ 1554 w 1672"/>
                        <a:gd name="T61" fmla="*/ 854 h 1271"/>
                        <a:gd name="T62" fmla="*/ 1486 w 1672"/>
                        <a:gd name="T63" fmla="*/ 949 h 1271"/>
                        <a:gd name="T64" fmla="*/ 1412 w 1672"/>
                        <a:gd name="T65" fmla="*/ 1030 h 1271"/>
                        <a:gd name="T66" fmla="*/ 1339 w 1672"/>
                        <a:gd name="T67" fmla="*/ 1089 h 1271"/>
                        <a:gd name="T68" fmla="*/ 1240 w 1672"/>
                        <a:gd name="T69" fmla="*/ 1157 h 1271"/>
                        <a:gd name="T70" fmla="*/ 1140 w 1672"/>
                        <a:gd name="T71" fmla="*/ 1203 h 1271"/>
                        <a:gd name="T72" fmla="*/ 1045 w 1672"/>
                        <a:gd name="T73" fmla="*/ 1234 h 1271"/>
                        <a:gd name="T74" fmla="*/ 922 w 1672"/>
                        <a:gd name="T75" fmla="*/ 1266 h 1271"/>
                        <a:gd name="T76" fmla="*/ 832 w 1672"/>
                        <a:gd name="T77" fmla="*/ 1271 h 1271"/>
                        <a:gd name="T78" fmla="*/ 732 w 1672"/>
                        <a:gd name="T79" fmla="*/ 1271 h 1271"/>
                        <a:gd name="T80" fmla="*/ 632 w 1672"/>
                        <a:gd name="T81" fmla="*/ 1253 h 1271"/>
                        <a:gd name="T82" fmla="*/ 523 w 1672"/>
                        <a:gd name="T83" fmla="*/ 1230 h 1271"/>
                        <a:gd name="T84" fmla="*/ 451 w 1672"/>
                        <a:gd name="T85" fmla="*/ 1203 h 1271"/>
                        <a:gd name="T86" fmla="*/ 354 w 1672"/>
                        <a:gd name="T87" fmla="*/ 1153 h 1271"/>
                        <a:gd name="T88" fmla="*/ 272 w 1672"/>
                        <a:gd name="T89" fmla="*/ 1107 h 1271"/>
                        <a:gd name="T90" fmla="*/ 195 w 1672"/>
                        <a:gd name="T91" fmla="*/ 1044 h 1271"/>
                        <a:gd name="T92" fmla="*/ 114 w 1672"/>
                        <a:gd name="T93" fmla="*/ 958 h 1271"/>
                        <a:gd name="T94" fmla="*/ 37 w 1672"/>
                        <a:gd name="T95" fmla="*/ 849 h 1271"/>
                        <a:gd name="T96" fmla="*/ 0 w 1672"/>
                        <a:gd name="T97" fmla="*/ 772 h 1271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w 1672"/>
                        <a:gd name="T148" fmla="*/ 0 h 1271"/>
                        <a:gd name="T149" fmla="*/ 1672 w 1672"/>
                        <a:gd name="T150" fmla="*/ 1271 h 1271"/>
                      </a:gdLst>
                      <a:ahLst/>
                      <a:cxnLst>
                        <a:cxn ang="T98">
                          <a:pos x="T0" y="T1"/>
                        </a:cxn>
                        <a:cxn ang="T99">
                          <a:pos x="T2" y="T3"/>
                        </a:cxn>
                        <a:cxn ang="T100">
                          <a:pos x="T4" y="T5"/>
                        </a:cxn>
                        <a:cxn ang="T101">
                          <a:pos x="T6" y="T7"/>
                        </a:cxn>
                        <a:cxn ang="T102">
                          <a:pos x="T8" y="T9"/>
                        </a:cxn>
                        <a:cxn ang="T103">
                          <a:pos x="T10" y="T11"/>
                        </a:cxn>
                        <a:cxn ang="T104">
                          <a:pos x="T12" y="T13"/>
                        </a:cxn>
                        <a:cxn ang="T105">
                          <a:pos x="T14" y="T15"/>
                        </a:cxn>
                        <a:cxn ang="T106">
                          <a:pos x="T16" y="T17"/>
                        </a:cxn>
                        <a:cxn ang="T107">
                          <a:pos x="T18" y="T19"/>
                        </a:cxn>
                        <a:cxn ang="T108">
                          <a:pos x="T20" y="T21"/>
                        </a:cxn>
                        <a:cxn ang="T109">
                          <a:pos x="T22" y="T23"/>
                        </a:cxn>
                        <a:cxn ang="T110">
                          <a:pos x="T24" y="T25"/>
                        </a:cxn>
                        <a:cxn ang="T111">
                          <a:pos x="T26" y="T27"/>
                        </a:cxn>
                        <a:cxn ang="T112">
                          <a:pos x="T28" y="T29"/>
                        </a:cxn>
                        <a:cxn ang="T113">
                          <a:pos x="T30" y="T31"/>
                        </a:cxn>
                        <a:cxn ang="T114">
                          <a:pos x="T32" y="T33"/>
                        </a:cxn>
                        <a:cxn ang="T115">
                          <a:pos x="T34" y="T35"/>
                        </a:cxn>
                        <a:cxn ang="T116">
                          <a:pos x="T36" y="T37"/>
                        </a:cxn>
                        <a:cxn ang="T117">
                          <a:pos x="T38" y="T39"/>
                        </a:cxn>
                        <a:cxn ang="T118">
                          <a:pos x="T40" y="T41"/>
                        </a:cxn>
                        <a:cxn ang="T119">
                          <a:pos x="T42" y="T43"/>
                        </a:cxn>
                        <a:cxn ang="T120">
                          <a:pos x="T44" y="T45"/>
                        </a:cxn>
                        <a:cxn ang="T121">
                          <a:pos x="T46" y="T47"/>
                        </a:cxn>
                        <a:cxn ang="T122">
                          <a:pos x="T48" y="T49"/>
                        </a:cxn>
                        <a:cxn ang="T123">
                          <a:pos x="T50" y="T51"/>
                        </a:cxn>
                        <a:cxn ang="T124">
                          <a:pos x="T52" y="T53"/>
                        </a:cxn>
                        <a:cxn ang="T125">
                          <a:pos x="T54" y="T55"/>
                        </a:cxn>
                        <a:cxn ang="T126">
                          <a:pos x="T56" y="T57"/>
                        </a:cxn>
                        <a:cxn ang="T127">
                          <a:pos x="T58" y="T59"/>
                        </a:cxn>
                        <a:cxn ang="T128">
                          <a:pos x="T60" y="T61"/>
                        </a:cxn>
                        <a:cxn ang="T129">
                          <a:pos x="T62" y="T63"/>
                        </a:cxn>
                        <a:cxn ang="T130">
                          <a:pos x="T64" y="T65"/>
                        </a:cxn>
                        <a:cxn ang="T131">
                          <a:pos x="T66" y="T67"/>
                        </a:cxn>
                        <a:cxn ang="T132">
                          <a:pos x="T68" y="T69"/>
                        </a:cxn>
                        <a:cxn ang="T133">
                          <a:pos x="T70" y="T71"/>
                        </a:cxn>
                        <a:cxn ang="T134">
                          <a:pos x="T72" y="T73"/>
                        </a:cxn>
                        <a:cxn ang="T135">
                          <a:pos x="T74" y="T75"/>
                        </a:cxn>
                        <a:cxn ang="T136">
                          <a:pos x="T76" y="T77"/>
                        </a:cxn>
                        <a:cxn ang="T137">
                          <a:pos x="T78" y="T79"/>
                        </a:cxn>
                        <a:cxn ang="T138">
                          <a:pos x="T80" y="T81"/>
                        </a:cxn>
                        <a:cxn ang="T139">
                          <a:pos x="T82" y="T83"/>
                        </a:cxn>
                        <a:cxn ang="T140">
                          <a:pos x="T84" y="T85"/>
                        </a:cxn>
                        <a:cxn ang="T141">
                          <a:pos x="T86" y="T87"/>
                        </a:cxn>
                        <a:cxn ang="T142">
                          <a:pos x="T88" y="T89"/>
                        </a:cxn>
                        <a:cxn ang="T143">
                          <a:pos x="T90" y="T91"/>
                        </a:cxn>
                        <a:cxn ang="T144">
                          <a:pos x="T92" y="T93"/>
                        </a:cxn>
                        <a:cxn ang="T145">
                          <a:pos x="T94" y="T95"/>
                        </a:cxn>
                        <a:cxn ang="T146">
                          <a:pos x="T96" y="T97"/>
                        </a:cxn>
                      </a:cxnLst>
                      <a:rect l="T147" t="T148" r="T149" b="T150"/>
                      <a:pathLst>
                        <a:path w="1672" h="1271">
                          <a:moveTo>
                            <a:pt x="0" y="772"/>
                          </a:moveTo>
                          <a:lnTo>
                            <a:pt x="96" y="881"/>
                          </a:lnTo>
                          <a:lnTo>
                            <a:pt x="200" y="976"/>
                          </a:lnTo>
                          <a:lnTo>
                            <a:pt x="295" y="1030"/>
                          </a:lnTo>
                          <a:lnTo>
                            <a:pt x="433" y="1089"/>
                          </a:lnTo>
                          <a:lnTo>
                            <a:pt x="541" y="1121"/>
                          </a:lnTo>
                          <a:lnTo>
                            <a:pt x="641" y="1135"/>
                          </a:lnTo>
                          <a:lnTo>
                            <a:pt x="759" y="1135"/>
                          </a:lnTo>
                          <a:lnTo>
                            <a:pt x="845" y="1126"/>
                          </a:lnTo>
                          <a:lnTo>
                            <a:pt x="950" y="1107"/>
                          </a:lnTo>
                          <a:lnTo>
                            <a:pt x="1054" y="1076"/>
                          </a:lnTo>
                          <a:lnTo>
                            <a:pt x="1140" y="1030"/>
                          </a:lnTo>
                          <a:lnTo>
                            <a:pt x="1222" y="981"/>
                          </a:lnTo>
                          <a:lnTo>
                            <a:pt x="1294" y="931"/>
                          </a:lnTo>
                          <a:lnTo>
                            <a:pt x="1367" y="858"/>
                          </a:lnTo>
                          <a:lnTo>
                            <a:pt x="1439" y="777"/>
                          </a:lnTo>
                          <a:lnTo>
                            <a:pt x="1495" y="699"/>
                          </a:lnTo>
                          <a:lnTo>
                            <a:pt x="1527" y="622"/>
                          </a:lnTo>
                          <a:lnTo>
                            <a:pt x="1568" y="500"/>
                          </a:lnTo>
                          <a:lnTo>
                            <a:pt x="1595" y="373"/>
                          </a:lnTo>
                          <a:lnTo>
                            <a:pt x="1599" y="260"/>
                          </a:lnTo>
                          <a:lnTo>
                            <a:pt x="1581" y="136"/>
                          </a:lnTo>
                          <a:lnTo>
                            <a:pt x="1540" y="0"/>
                          </a:lnTo>
                          <a:lnTo>
                            <a:pt x="1581" y="72"/>
                          </a:lnTo>
                          <a:lnTo>
                            <a:pt x="1627" y="177"/>
                          </a:lnTo>
                          <a:lnTo>
                            <a:pt x="1649" y="273"/>
                          </a:lnTo>
                          <a:lnTo>
                            <a:pt x="1672" y="364"/>
                          </a:lnTo>
                          <a:lnTo>
                            <a:pt x="1667" y="441"/>
                          </a:lnTo>
                          <a:lnTo>
                            <a:pt x="1663" y="545"/>
                          </a:lnTo>
                          <a:lnTo>
                            <a:pt x="1608" y="745"/>
                          </a:lnTo>
                          <a:lnTo>
                            <a:pt x="1554" y="854"/>
                          </a:lnTo>
                          <a:lnTo>
                            <a:pt x="1486" y="949"/>
                          </a:lnTo>
                          <a:lnTo>
                            <a:pt x="1412" y="1030"/>
                          </a:lnTo>
                          <a:lnTo>
                            <a:pt x="1339" y="1089"/>
                          </a:lnTo>
                          <a:lnTo>
                            <a:pt x="1240" y="1157"/>
                          </a:lnTo>
                          <a:lnTo>
                            <a:pt x="1140" y="1203"/>
                          </a:lnTo>
                          <a:lnTo>
                            <a:pt x="1045" y="1234"/>
                          </a:lnTo>
                          <a:lnTo>
                            <a:pt x="922" y="1266"/>
                          </a:lnTo>
                          <a:lnTo>
                            <a:pt x="832" y="1271"/>
                          </a:lnTo>
                          <a:lnTo>
                            <a:pt x="732" y="1271"/>
                          </a:lnTo>
                          <a:lnTo>
                            <a:pt x="632" y="1253"/>
                          </a:lnTo>
                          <a:lnTo>
                            <a:pt x="523" y="1230"/>
                          </a:lnTo>
                          <a:lnTo>
                            <a:pt x="451" y="1203"/>
                          </a:lnTo>
                          <a:lnTo>
                            <a:pt x="354" y="1153"/>
                          </a:lnTo>
                          <a:lnTo>
                            <a:pt x="272" y="1107"/>
                          </a:lnTo>
                          <a:lnTo>
                            <a:pt x="195" y="1044"/>
                          </a:lnTo>
                          <a:lnTo>
                            <a:pt x="114" y="958"/>
                          </a:lnTo>
                          <a:lnTo>
                            <a:pt x="37" y="849"/>
                          </a:lnTo>
                          <a:lnTo>
                            <a:pt x="0" y="772"/>
                          </a:lnTo>
                          <a:close/>
                        </a:path>
                      </a:pathLst>
                    </a:custGeom>
                    <a:solidFill>
                      <a:srgbClr val="C0C0C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TW" altLang="en-US"/>
                    </a:p>
                  </p:txBody>
                </p:sp>
              </p:grpSp>
              <p:grpSp>
                <p:nvGrpSpPr>
                  <p:cNvPr id="52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2528" y="877"/>
                    <a:ext cx="1771" cy="1682"/>
                    <a:chOff x="2528" y="877"/>
                    <a:chExt cx="1771" cy="1682"/>
                  </a:xfrm>
                </p:grpSpPr>
                <p:sp>
                  <p:nvSpPr>
                    <p:cNvPr id="53" name="Freeform 13"/>
                    <p:cNvSpPr>
                      <a:spLocks/>
                    </p:cNvSpPr>
                    <p:nvPr/>
                  </p:nvSpPr>
                  <p:spPr bwMode="auto">
                    <a:xfrm>
                      <a:off x="2627" y="2138"/>
                      <a:ext cx="434" cy="421"/>
                    </a:xfrm>
                    <a:custGeom>
                      <a:avLst/>
                      <a:gdLst>
                        <a:gd name="T0" fmla="*/ 0 w 434"/>
                        <a:gd name="T1" fmla="*/ 0 h 421"/>
                        <a:gd name="T2" fmla="*/ 46 w 434"/>
                        <a:gd name="T3" fmla="*/ 85 h 421"/>
                        <a:gd name="T4" fmla="*/ 90 w 434"/>
                        <a:gd name="T5" fmla="*/ 150 h 421"/>
                        <a:gd name="T6" fmla="*/ 136 w 434"/>
                        <a:gd name="T7" fmla="*/ 209 h 421"/>
                        <a:gd name="T8" fmla="*/ 209 w 434"/>
                        <a:gd name="T9" fmla="*/ 280 h 421"/>
                        <a:gd name="T10" fmla="*/ 263 w 434"/>
                        <a:gd name="T11" fmla="*/ 325 h 421"/>
                        <a:gd name="T12" fmla="*/ 333 w 434"/>
                        <a:gd name="T13" fmla="*/ 369 h 421"/>
                        <a:gd name="T14" fmla="*/ 434 w 434"/>
                        <a:gd name="T15" fmla="*/ 421 h 421"/>
                        <a:gd name="T16" fmla="*/ 321 w 434"/>
                        <a:gd name="T17" fmla="*/ 266 h 421"/>
                        <a:gd name="T18" fmla="*/ 257 w 434"/>
                        <a:gd name="T19" fmla="*/ 230 h 421"/>
                        <a:gd name="T20" fmla="*/ 212 w 434"/>
                        <a:gd name="T21" fmla="*/ 198 h 421"/>
                        <a:gd name="T22" fmla="*/ 145 w 434"/>
                        <a:gd name="T23" fmla="*/ 153 h 421"/>
                        <a:gd name="T24" fmla="*/ 94 w 434"/>
                        <a:gd name="T25" fmla="*/ 105 h 421"/>
                        <a:gd name="T26" fmla="*/ 53 w 434"/>
                        <a:gd name="T27" fmla="*/ 64 h 421"/>
                        <a:gd name="T28" fmla="*/ 0 w 434"/>
                        <a:gd name="T29" fmla="*/ 0 h 421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w 434"/>
                        <a:gd name="T46" fmla="*/ 0 h 421"/>
                        <a:gd name="T47" fmla="*/ 434 w 434"/>
                        <a:gd name="T48" fmla="*/ 421 h 421"/>
                      </a:gdLst>
                      <a:ahLst/>
                      <a:cxnLst>
                        <a:cxn ang="T30">
                          <a:pos x="T0" y="T1"/>
                        </a:cxn>
                        <a:cxn ang="T31">
                          <a:pos x="T2" y="T3"/>
                        </a:cxn>
                        <a:cxn ang="T32">
                          <a:pos x="T4" y="T5"/>
                        </a:cxn>
                        <a:cxn ang="T33">
                          <a:pos x="T6" y="T7"/>
                        </a:cxn>
                        <a:cxn ang="T34">
                          <a:pos x="T8" y="T9"/>
                        </a:cxn>
                        <a:cxn ang="T35">
                          <a:pos x="T10" y="T11"/>
                        </a:cxn>
                        <a:cxn ang="T36">
                          <a:pos x="T12" y="T13"/>
                        </a:cxn>
                        <a:cxn ang="T37">
                          <a:pos x="T14" y="T15"/>
                        </a:cxn>
                        <a:cxn ang="T38">
                          <a:pos x="T16" y="T17"/>
                        </a:cxn>
                        <a:cxn ang="T39">
                          <a:pos x="T18" y="T19"/>
                        </a:cxn>
                        <a:cxn ang="T40">
                          <a:pos x="T20" y="T21"/>
                        </a:cxn>
                        <a:cxn ang="T41">
                          <a:pos x="T22" y="T23"/>
                        </a:cxn>
                        <a:cxn ang="T42">
                          <a:pos x="T24" y="T25"/>
                        </a:cxn>
                        <a:cxn ang="T43">
                          <a:pos x="T26" y="T27"/>
                        </a:cxn>
                        <a:cxn ang="T44">
                          <a:pos x="T28" y="T29"/>
                        </a:cxn>
                      </a:cxnLst>
                      <a:rect l="T45" t="T46" r="T47" b="T48"/>
                      <a:pathLst>
                        <a:path w="434" h="421">
                          <a:moveTo>
                            <a:pt x="0" y="0"/>
                          </a:moveTo>
                          <a:lnTo>
                            <a:pt x="46" y="85"/>
                          </a:lnTo>
                          <a:lnTo>
                            <a:pt x="90" y="150"/>
                          </a:lnTo>
                          <a:lnTo>
                            <a:pt x="136" y="209"/>
                          </a:lnTo>
                          <a:lnTo>
                            <a:pt x="209" y="280"/>
                          </a:lnTo>
                          <a:lnTo>
                            <a:pt x="263" y="325"/>
                          </a:lnTo>
                          <a:lnTo>
                            <a:pt x="333" y="369"/>
                          </a:lnTo>
                          <a:lnTo>
                            <a:pt x="434" y="421"/>
                          </a:lnTo>
                          <a:lnTo>
                            <a:pt x="321" y="266"/>
                          </a:lnTo>
                          <a:lnTo>
                            <a:pt x="257" y="230"/>
                          </a:lnTo>
                          <a:lnTo>
                            <a:pt x="212" y="198"/>
                          </a:lnTo>
                          <a:lnTo>
                            <a:pt x="145" y="153"/>
                          </a:lnTo>
                          <a:lnTo>
                            <a:pt x="94" y="105"/>
                          </a:lnTo>
                          <a:lnTo>
                            <a:pt x="53" y="64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TW" altLang="en-US"/>
                    </a:p>
                  </p:txBody>
                </p:sp>
                <p:sp>
                  <p:nvSpPr>
                    <p:cNvPr id="54" name="Freeform 14"/>
                    <p:cNvSpPr>
                      <a:spLocks/>
                    </p:cNvSpPr>
                    <p:nvPr/>
                  </p:nvSpPr>
                  <p:spPr bwMode="auto">
                    <a:xfrm>
                      <a:off x="4143" y="1356"/>
                      <a:ext cx="156" cy="825"/>
                    </a:xfrm>
                    <a:custGeom>
                      <a:avLst/>
                      <a:gdLst>
                        <a:gd name="T0" fmla="*/ 29 w 156"/>
                        <a:gd name="T1" fmla="*/ 0 h 825"/>
                        <a:gd name="T2" fmla="*/ 59 w 156"/>
                        <a:gd name="T3" fmla="*/ 56 h 825"/>
                        <a:gd name="T4" fmla="*/ 79 w 156"/>
                        <a:gd name="T5" fmla="*/ 104 h 825"/>
                        <a:gd name="T6" fmla="*/ 100 w 156"/>
                        <a:gd name="T7" fmla="*/ 154 h 825"/>
                        <a:gd name="T8" fmla="*/ 115 w 156"/>
                        <a:gd name="T9" fmla="*/ 202 h 825"/>
                        <a:gd name="T10" fmla="*/ 127 w 156"/>
                        <a:gd name="T11" fmla="*/ 248 h 825"/>
                        <a:gd name="T12" fmla="*/ 150 w 156"/>
                        <a:gd name="T13" fmla="*/ 328 h 825"/>
                        <a:gd name="T14" fmla="*/ 156 w 156"/>
                        <a:gd name="T15" fmla="*/ 406 h 825"/>
                        <a:gd name="T16" fmla="*/ 151 w 156"/>
                        <a:gd name="T17" fmla="*/ 527 h 825"/>
                        <a:gd name="T18" fmla="*/ 141 w 156"/>
                        <a:gd name="T19" fmla="*/ 609 h 825"/>
                        <a:gd name="T20" fmla="*/ 124 w 156"/>
                        <a:gd name="T21" fmla="*/ 675 h 825"/>
                        <a:gd name="T22" fmla="*/ 99 w 156"/>
                        <a:gd name="T23" fmla="*/ 745 h 825"/>
                        <a:gd name="T24" fmla="*/ 64 w 156"/>
                        <a:gd name="T25" fmla="*/ 825 h 825"/>
                        <a:gd name="T26" fmla="*/ 0 w 156"/>
                        <a:gd name="T27" fmla="*/ 669 h 825"/>
                        <a:gd name="T28" fmla="*/ 29 w 156"/>
                        <a:gd name="T29" fmla="*/ 601 h 825"/>
                        <a:gd name="T30" fmla="*/ 43 w 156"/>
                        <a:gd name="T31" fmla="*/ 565 h 825"/>
                        <a:gd name="T32" fmla="*/ 59 w 156"/>
                        <a:gd name="T33" fmla="*/ 518 h 825"/>
                        <a:gd name="T34" fmla="*/ 70 w 156"/>
                        <a:gd name="T35" fmla="*/ 470 h 825"/>
                        <a:gd name="T36" fmla="*/ 79 w 156"/>
                        <a:gd name="T37" fmla="*/ 396 h 825"/>
                        <a:gd name="T38" fmla="*/ 83 w 156"/>
                        <a:gd name="T39" fmla="*/ 334 h 825"/>
                        <a:gd name="T40" fmla="*/ 83 w 156"/>
                        <a:gd name="T41" fmla="*/ 241 h 825"/>
                        <a:gd name="T42" fmla="*/ 70 w 156"/>
                        <a:gd name="T43" fmla="*/ 158 h 825"/>
                        <a:gd name="T44" fmla="*/ 55 w 156"/>
                        <a:gd name="T45" fmla="*/ 90 h 825"/>
                        <a:gd name="T46" fmla="*/ 46 w 156"/>
                        <a:gd name="T47" fmla="*/ 54 h 825"/>
                        <a:gd name="T48" fmla="*/ 29 w 156"/>
                        <a:gd name="T49" fmla="*/ 0 h 825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w 156"/>
                        <a:gd name="T76" fmla="*/ 0 h 825"/>
                        <a:gd name="T77" fmla="*/ 156 w 156"/>
                        <a:gd name="T78" fmla="*/ 825 h 825"/>
                      </a:gdLst>
                      <a:ahLst/>
                      <a:cxnLst>
                        <a:cxn ang="T50">
                          <a:pos x="T0" y="T1"/>
                        </a:cxn>
                        <a:cxn ang="T51">
                          <a:pos x="T2" y="T3"/>
                        </a:cxn>
                        <a:cxn ang="T52">
                          <a:pos x="T4" y="T5"/>
                        </a:cxn>
                        <a:cxn ang="T53">
                          <a:pos x="T6" y="T7"/>
                        </a:cxn>
                        <a:cxn ang="T54">
                          <a:pos x="T8" y="T9"/>
                        </a:cxn>
                        <a:cxn ang="T55">
                          <a:pos x="T10" y="T11"/>
                        </a:cxn>
                        <a:cxn ang="T56">
                          <a:pos x="T12" y="T13"/>
                        </a:cxn>
                        <a:cxn ang="T57">
                          <a:pos x="T14" y="T15"/>
                        </a:cxn>
                        <a:cxn ang="T58">
                          <a:pos x="T16" y="T17"/>
                        </a:cxn>
                        <a:cxn ang="T59">
                          <a:pos x="T18" y="T19"/>
                        </a:cxn>
                        <a:cxn ang="T60">
                          <a:pos x="T20" y="T21"/>
                        </a:cxn>
                        <a:cxn ang="T61">
                          <a:pos x="T22" y="T23"/>
                        </a:cxn>
                        <a:cxn ang="T62">
                          <a:pos x="T24" y="T25"/>
                        </a:cxn>
                        <a:cxn ang="T63">
                          <a:pos x="T26" y="T27"/>
                        </a:cxn>
                        <a:cxn ang="T64">
                          <a:pos x="T28" y="T29"/>
                        </a:cxn>
                        <a:cxn ang="T65">
                          <a:pos x="T30" y="T31"/>
                        </a:cxn>
                        <a:cxn ang="T66">
                          <a:pos x="T32" y="T33"/>
                        </a:cxn>
                        <a:cxn ang="T67">
                          <a:pos x="T34" y="T35"/>
                        </a:cxn>
                        <a:cxn ang="T68">
                          <a:pos x="T36" y="T37"/>
                        </a:cxn>
                        <a:cxn ang="T69">
                          <a:pos x="T38" y="T39"/>
                        </a:cxn>
                        <a:cxn ang="T70">
                          <a:pos x="T40" y="T41"/>
                        </a:cxn>
                        <a:cxn ang="T71">
                          <a:pos x="T42" y="T43"/>
                        </a:cxn>
                        <a:cxn ang="T72">
                          <a:pos x="T44" y="T45"/>
                        </a:cxn>
                        <a:cxn ang="T73">
                          <a:pos x="T46" y="T47"/>
                        </a:cxn>
                        <a:cxn ang="T74">
                          <a:pos x="T48" y="T49"/>
                        </a:cxn>
                      </a:cxnLst>
                      <a:rect l="T75" t="T76" r="T77" b="T78"/>
                      <a:pathLst>
                        <a:path w="156" h="825">
                          <a:moveTo>
                            <a:pt x="29" y="0"/>
                          </a:moveTo>
                          <a:lnTo>
                            <a:pt x="59" y="56"/>
                          </a:lnTo>
                          <a:lnTo>
                            <a:pt x="79" y="104"/>
                          </a:lnTo>
                          <a:lnTo>
                            <a:pt x="100" y="154"/>
                          </a:lnTo>
                          <a:lnTo>
                            <a:pt x="115" y="202"/>
                          </a:lnTo>
                          <a:lnTo>
                            <a:pt x="127" y="248"/>
                          </a:lnTo>
                          <a:lnTo>
                            <a:pt x="150" y="328"/>
                          </a:lnTo>
                          <a:lnTo>
                            <a:pt x="156" y="406"/>
                          </a:lnTo>
                          <a:lnTo>
                            <a:pt x="151" y="527"/>
                          </a:lnTo>
                          <a:lnTo>
                            <a:pt x="141" y="609"/>
                          </a:lnTo>
                          <a:lnTo>
                            <a:pt x="124" y="675"/>
                          </a:lnTo>
                          <a:lnTo>
                            <a:pt x="99" y="745"/>
                          </a:lnTo>
                          <a:lnTo>
                            <a:pt x="64" y="825"/>
                          </a:lnTo>
                          <a:lnTo>
                            <a:pt x="0" y="669"/>
                          </a:lnTo>
                          <a:lnTo>
                            <a:pt x="29" y="601"/>
                          </a:lnTo>
                          <a:lnTo>
                            <a:pt x="43" y="565"/>
                          </a:lnTo>
                          <a:lnTo>
                            <a:pt x="59" y="518"/>
                          </a:lnTo>
                          <a:lnTo>
                            <a:pt x="70" y="470"/>
                          </a:lnTo>
                          <a:lnTo>
                            <a:pt x="79" y="396"/>
                          </a:lnTo>
                          <a:lnTo>
                            <a:pt x="83" y="334"/>
                          </a:lnTo>
                          <a:lnTo>
                            <a:pt x="83" y="241"/>
                          </a:lnTo>
                          <a:lnTo>
                            <a:pt x="70" y="158"/>
                          </a:lnTo>
                          <a:lnTo>
                            <a:pt x="55" y="90"/>
                          </a:lnTo>
                          <a:lnTo>
                            <a:pt x="46" y="54"/>
                          </a:lnTo>
                          <a:lnTo>
                            <a:pt x="29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TW" altLang="en-US"/>
                    </a:p>
                  </p:txBody>
                </p:sp>
                <p:sp>
                  <p:nvSpPr>
                    <p:cNvPr id="55" name="Freeform 15"/>
                    <p:cNvSpPr>
                      <a:spLocks/>
                    </p:cNvSpPr>
                    <p:nvPr/>
                  </p:nvSpPr>
                  <p:spPr bwMode="auto">
                    <a:xfrm>
                      <a:off x="3330" y="877"/>
                      <a:ext cx="617" cy="249"/>
                    </a:xfrm>
                    <a:custGeom>
                      <a:avLst/>
                      <a:gdLst>
                        <a:gd name="T0" fmla="*/ 0 w 617"/>
                        <a:gd name="T1" fmla="*/ 0 h 249"/>
                        <a:gd name="T2" fmla="*/ 47 w 617"/>
                        <a:gd name="T3" fmla="*/ 90 h 249"/>
                        <a:gd name="T4" fmla="*/ 120 w 617"/>
                        <a:gd name="T5" fmla="*/ 86 h 249"/>
                        <a:gd name="T6" fmla="*/ 186 w 617"/>
                        <a:gd name="T7" fmla="*/ 90 h 249"/>
                        <a:gd name="T8" fmla="*/ 248 w 617"/>
                        <a:gd name="T9" fmla="*/ 99 h 249"/>
                        <a:gd name="T10" fmla="*/ 305 w 617"/>
                        <a:gd name="T11" fmla="*/ 110 h 249"/>
                        <a:gd name="T12" fmla="*/ 363 w 617"/>
                        <a:gd name="T13" fmla="*/ 125 h 249"/>
                        <a:gd name="T14" fmla="*/ 402 w 617"/>
                        <a:gd name="T15" fmla="*/ 137 h 249"/>
                        <a:gd name="T16" fmla="*/ 454 w 617"/>
                        <a:gd name="T17" fmla="*/ 158 h 249"/>
                        <a:gd name="T18" fmla="*/ 513 w 617"/>
                        <a:gd name="T19" fmla="*/ 187 h 249"/>
                        <a:gd name="T20" fmla="*/ 617 w 617"/>
                        <a:gd name="T21" fmla="*/ 249 h 249"/>
                        <a:gd name="T22" fmla="*/ 556 w 617"/>
                        <a:gd name="T23" fmla="*/ 185 h 249"/>
                        <a:gd name="T24" fmla="*/ 514 w 617"/>
                        <a:gd name="T25" fmla="*/ 154 h 249"/>
                        <a:gd name="T26" fmla="*/ 458 w 617"/>
                        <a:gd name="T27" fmla="*/ 117 h 249"/>
                        <a:gd name="T28" fmla="*/ 423 w 617"/>
                        <a:gd name="T29" fmla="*/ 96 h 249"/>
                        <a:gd name="T30" fmla="*/ 346 w 617"/>
                        <a:gd name="T31" fmla="*/ 60 h 249"/>
                        <a:gd name="T32" fmla="*/ 296 w 617"/>
                        <a:gd name="T33" fmla="*/ 42 h 249"/>
                        <a:gd name="T34" fmla="*/ 256 w 617"/>
                        <a:gd name="T35" fmla="*/ 28 h 249"/>
                        <a:gd name="T36" fmla="*/ 218 w 617"/>
                        <a:gd name="T37" fmla="*/ 19 h 249"/>
                        <a:gd name="T38" fmla="*/ 159 w 617"/>
                        <a:gd name="T39" fmla="*/ 9 h 249"/>
                        <a:gd name="T40" fmla="*/ 97 w 617"/>
                        <a:gd name="T41" fmla="*/ 1 h 249"/>
                        <a:gd name="T42" fmla="*/ 27 w 617"/>
                        <a:gd name="T43" fmla="*/ 0 h 249"/>
                        <a:gd name="T44" fmla="*/ 0 w 617"/>
                        <a:gd name="T45" fmla="*/ 0 h 249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w 617"/>
                        <a:gd name="T70" fmla="*/ 0 h 249"/>
                        <a:gd name="T71" fmla="*/ 617 w 617"/>
                        <a:gd name="T72" fmla="*/ 249 h 249"/>
                      </a:gdLst>
                      <a:ahLst/>
                      <a:cxnLst>
                        <a:cxn ang="T46">
                          <a:pos x="T0" y="T1"/>
                        </a:cxn>
                        <a:cxn ang="T47">
                          <a:pos x="T2" y="T3"/>
                        </a:cxn>
                        <a:cxn ang="T48">
                          <a:pos x="T4" y="T5"/>
                        </a:cxn>
                        <a:cxn ang="T49">
                          <a:pos x="T6" y="T7"/>
                        </a:cxn>
                        <a:cxn ang="T50">
                          <a:pos x="T8" y="T9"/>
                        </a:cxn>
                        <a:cxn ang="T51">
                          <a:pos x="T10" y="T11"/>
                        </a:cxn>
                        <a:cxn ang="T52">
                          <a:pos x="T12" y="T13"/>
                        </a:cxn>
                        <a:cxn ang="T53">
                          <a:pos x="T14" y="T15"/>
                        </a:cxn>
                        <a:cxn ang="T54">
                          <a:pos x="T16" y="T17"/>
                        </a:cxn>
                        <a:cxn ang="T55">
                          <a:pos x="T18" y="T19"/>
                        </a:cxn>
                        <a:cxn ang="T56">
                          <a:pos x="T20" y="T21"/>
                        </a:cxn>
                        <a:cxn ang="T57">
                          <a:pos x="T22" y="T23"/>
                        </a:cxn>
                        <a:cxn ang="T58">
                          <a:pos x="T24" y="T25"/>
                        </a:cxn>
                        <a:cxn ang="T59">
                          <a:pos x="T26" y="T27"/>
                        </a:cxn>
                        <a:cxn ang="T60">
                          <a:pos x="T28" y="T29"/>
                        </a:cxn>
                        <a:cxn ang="T61">
                          <a:pos x="T30" y="T31"/>
                        </a:cxn>
                        <a:cxn ang="T62">
                          <a:pos x="T32" y="T33"/>
                        </a:cxn>
                        <a:cxn ang="T63">
                          <a:pos x="T34" y="T35"/>
                        </a:cxn>
                        <a:cxn ang="T64">
                          <a:pos x="T36" y="T37"/>
                        </a:cxn>
                        <a:cxn ang="T65">
                          <a:pos x="T38" y="T39"/>
                        </a:cxn>
                        <a:cxn ang="T66">
                          <a:pos x="T40" y="T41"/>
                        </a:cxn>
                        <a:cxn ang="T67">
                          <a:pos x="T42" y="T43"/>
                        </a:cxn>
                        <a:cxn ang="T68">
                          <a:pos x="T44" y="T45"/>
                        </a:cxn>
                      </a:cxnLst>
                      <a:rect l="T69" t="T70" r="T71" b="T72"/>
                      <a:pathLst>
                        <a:path w="617" h="249">
                          <a:moveTo>
                            <a:pt x="0" y="0"/>
                          </a:moveTo>
                          <a:lnTo>
                            <a:pt x="47" y="90"/>
                          </a:lnTo>
                          <a:lnTo>
                            <a:pt x="120" y="86"/>
                          </a:lnTo>
                          <a:lnTo>
                            <a:pt x="186" y="90"/>
                          </a:lnTo>
                          <a:lnTo>
                            <a:pt x="248" y="99"/>
                          </a:lnTo>
                          <a:lnTo>
                            <a:pt x="305" y="110"/>
                          </a:lnTo>
                          <a:lnTo>
                            <a:pt x="363" y="125"/>
                          </a:lnTo>
                          <a:lnTo>
                            <a:pt x="402" y="137"/>
                          </a:lnTo>
                          <a:lnTo>
                            <a:pt x="454" y="158"/>
                          </a:lnTo>
                          <a:lnTo>
                            <a:pt x="513" y="187"/>
                          </a:lnTo>
                          <a:lnTo>
                            <a:pt x="617" y="249"/>
                          </a:lnTo>
                          <a:lnTo>
                            <a:pt x="556" y="185"/>
                          </a:lnTo>
                          <a:lnTo>
                            <a:pt x="514" y="154"/>
                          </a:lnTo>
                          <a:lnTo>
                            <a:pt x="458" y="117"/>
                          </a:lnTo>
                          <a:lnTo>
                            <a:pt x="423" y="96"/>
                          </a:lnTo>
                          <a:lnTo>
                            <a:pt x="346" y="60"/>
                          </a:lnTo>
                          <a:lnTo>
                            <a:pt x="296" y="42"/>
                          </a:lnTo>
                          <a:lnTo>
                            <a:pt x="256" y="28"/>
                          </a:lnTo>
                          <a:lnTo>
                            <a:pt x="218" y="19"/>
                          </a:lnTo>
                          <a:lnTo>
                            <a:pt x="159" y="9"/>
                          </a:lnTo>
                          <a:lnTo>
                            <a:pt x="97" y="1"/>
                          </a:lnTo>
                          <a:lnTo>
                            <a:pt x="27" y="0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TW" altLang="en-US"/>
                    </a:p>
                  </p:txBody>
                </p:sp>
                <p:sp>
                  <p:nvSpPr>
                    <p:cNvPr id="56" name="Freeform 16"/>
                    <p:cNvSpPr>
                      <a:spLocks/>
                    </p:cNvSpPr>
                    <p:nvPr/>
                  </p:nvSpPr>
                  <p:spPr bwMode="auto">
                    <a:xfrm>
                      <a:off x="2528" y="1227"/>
                      <a:ext cx="196" cy="585"/>
                    </a:xfrm>
                    <a:custGeom>
                      <a:avLst/>
                      <a:gdLst>
                        <a:gd name="T0" fmla="*/ 0 w 196"/>
                        <a:gd name="T1" fmla="*/ 449 h 585"/>
                        <a:gd name="T2" fmla="*/ 4 w 196"/>
                        <a:gd name="T3" fmla="*/ 404 h 585"/>
                        <a:gd name="T4" fmla="*/ 7 w 196"/>
                        <a:gd name="T5" fmla="*/ 354 h 585"/>
                        <a:gd name="T6" fmla="*/ 21 w 196"/>
                        <a:gd name="T7" fmla="*/ 274 h 585"/>
                        <a:gd name="T8" fmla="*/ 36 w 196"/>
                        <a:gd name="T9" fmla="*/ 210 h 585"/>
                        <a:gd name="T10" fmla="*/ 57 w 196"/>
                        <a:gd name="T11" fmla="*/ 153 h 585"/>
                        <a:gd name="T12" fmla="*/ 84 w 196"/>
                        <a:gd name="T13" fmla="*/ 94 h 585"/>
                        <a:gd name="T14" fmla="*/ 108 w 196"/>
                        <a:gd name="T15" fmla="*/ 49 h 585"/>
                        <a:gd name="T16" fmla="*/ 139 w 196"/>
                        <a:gd name="T17" fmla="*/ 0 h 585"/>
                        <a:gd name="T18" fmla="*/ 196 w 196"/>
                        <a:gd name="T19" fmla="*/ 76 h 585"/>
                        <a:gd name="T20" fmla="*/ 163 w 196"/>
                        <a:gd name="T21" fmla="*/ 121 h 585"/>
                        <a:gd name="T22" fmla="*/ 139 w 196"/>
                        <a:gd name="T23" fmla="*/ 162 h 585"/>
                        <a:gd name="T24" fmla="*/ 119 w 196"/>
                        <a:gd name="T25" fmla="*/ 200 h 585"/>
                        <a:gd name="T26" fmla="*/ 90 w 196"/>
                        <a:gd name="T27" fmla="*/ 253 h 585"/>
                        <a:gd name="T28" fmla="*/ 72 w 196"/>
                        <a:gd name="T29" fmla="*/ 299 h 585"/>
                        <a:gd name="T30" fmla="*/ 62 w 196"/>
                        <a:gd name="T31" fmla="*/ 345 h 585"/>
                        <a:gd name="T32" fmla="*/ 48 w 196"/>
                        <a:gd name="T33" fmla="*/ 390 h 585"/>
                        <a:gd name="T34" fmla="*/ 39 w 196"/>
                        <a:gd name="T35" fmla="*/ 440 h 585"/>
                        <a:gd name="T36" fmla="*/ 31 w 196"/>
                        <a:gd name="T37" fmla="*/ 500 h 585"/>
                        <a:gd name="T38" fmla="*/ 25 w 196"/>
                        <a:gd name="T39" fmla="*/ 561 h 585"/>
                        <a:gd name="T40" fmla="*/ 15 w 196"/>
                        <a:gd name="T41" fmla="*/ 585 h 585"/>
                        <a:gd name="T42" fmla="*/ 0 w 196"/>
                        <a:gd name="T43" fmla="*/ 449 h 585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w 196"/>
                        <a:gd name="T67" fmla="*/ 0 h 585"/>
                        <a:gd name="T68" fmla="*/ 196 w 196"/>
                        <a:gd name="T69" fmla="*/ 585 h 585"/>
                      </a:gdLst>
                      <a:ahLst/>
                      <a:cxnLst>
                        <a:cxn ang="T44">
                          <a:pos x="T0" y="T1"/>
                        </a:cxn>
                        <a:cxn ang="T45">
                          <a:pos x="T2" y="T3"/>
                        </a:cxn>
                        <a:cxn ang="T46">
                          <a:pos x="T4" y="T5"/>
                        </a:cxn>
                        <a:cxn ang="T47">
                          <a:pos x="T6" y="T7"/>
                        </a:cxn>
                        <a:cxn ang="T48">
                          <a:pos x="T8" y="T9"/>
                        </a:cxn>
                        <a:cxn ang="T49">
                          <a:pos x="T10" y="T11"/>
                        </a:cxn>
                        <a:cxn ang="T50">
                          <a:pos x="T12" y="T13"/>
                        </a:cxn>
                        <a:cxn ang="T51">
                          <a:pos x="T14" y="T15"/>
                        </a:cxn>
                        <a:cxn ang="T52">
                          <a:pos x="T16" y="T17"/>
                        </a:cxn>
                        <a:cxn ang="T53">
                          <a:pos x="T18" y="T19"/>
                        </a:cxn>
                        <a:cxn ang="T54">
                          <a:pos x="T20" y="T21"/>
                        </a:cxn>
                        <a:cxn ang="T55">
                          <a:pos x="T22" y="T23"/>
                        </a:cxn>
                        <a:cxn ang="T56">
                          <a:pos x="T24" y="T25"/>
                        </a:cxn>
                        <a:cxn ang="T57">
                          <a:pos x="T26" y="T27"/>
                        </a:cxn>
                        <a:cxn ang="T58">
                          <a:pos x="T28" y="T29"/>
                        </a:cxn>
                        <a:cxn ang="T59">
                          <a:pos x="T30" y="T31"/>
                        </a:cxn>
                        <a:cxn ang="T60">
                          <a:pos x="T32" y="T33"/>
                        </a:cxn>
                        <a:cxn ang="T61">
                          <a:pos x="T34" y="T35"/>
                        </a:cxn>
                        <a:cxn ang="T62">
                          <a:pos x="T36" y="T37"/>
                        </a:cxn>
                        <a:cxn ang="T63">
                          <a:pos x="T38" y="T39"/>
                        </a:cxn>
                        <a:cxn ang="T64">
                          <a:pos x="T40" y="T41"/>
                        </a:cxn>
                        <a:cxn ang="T65">
                          <a:pos x="T42" y="T43"/>
                        </a:cxn>
                      </a:cxnLst>
                      <a:rect l="T66" t="T67" r="T68" b="T69"/>
                      <a:pathLst>
                        <a:path w="196" h="585">
                          <a:moveTo>
                            <a:pt x="0" y="449"/>
                          </a:moveTo>
                          <a:lnTo>
                            <a:pt x="4" y="404"/>
                          </a:lnTo>
                          <a:lnTo>
                            <a:pt x="7" y="354"/>
                          </a:lnTo>
                          <a:lnTo>
                            <a:pt x="21" y="274"/>
                          </a:lnTo>
                          <a:lnTo>
                            <a:pt x="36" y="210"/>
                          </a:lnTo>
                          <a:lnTo>
                            <a:pt x="57" y="153"/>
                          </a:lnTo>
                          <a:lnTo>
                            <a:pt x="84" y="94"/>
                          </a:lnTo>
                          <a:lnTo>
                            <a:pt x="108" y="49"/>
                          </a:lnTo>
                          <a:lnTo>
                            <a:pt x="139" y="0"/>
                          </a:lnTo>
                          <a:lnTo>
                            <a:pt x="196" y="76"/>
                          </a:lnTo>
                          <a:lnTo>
                            <a:pt x="163" y="121"/>
                          </a:lnTo>
                          <a:lnTo>
                            <a:pt x="139" y="162"/>
                          </a:lnTo>
                          <a:lnTo>
                            <a:pt x="119" y="200"/>
                          </a:lnTo>
                          <a:lnTo>
                            <a:pt x="90" y="253"/>
                          </a:lnTo>
                          <a:lnTo>
                            <a:pt x="72" y="299"/>
                          </a:lnTo>
                          <a:lnTo>
                            <a:pt x="62" y="345"/>
                          </a:lnTo>
                          <a:lnTo>
                            <a:pt x="48" y="390"/>
                          </a:lnTo>
                          <a:lnTo>
                            <a:pt x="39" y="440"/>
                          </a:lnTo>
                          <a:lnTo>
                            <a:pt x="31" y="500"/>
                          </a:lnTo>
                          <a:lnTo>
                            <a:pt x="25" y="561"/>
                          </a:lnTo>
                          <a:lnTo>
                            <a:pt x="15" y="585"/>
                          </a:lnTo>
                          <a:lnTo>
                            <a:pt x="0" y="449"/>
                          </a:lnTo>
                          <a:close/>
                        </a:path>
                      </a:pathLst>
                    </a:custGeom>
                    <a:solidFill>
                      <a:srgbClr val="80808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TW" altLang="en-US"/>
                    </a:p>
                  </p:txBody>
                </p:sp>
              </p:grpSp>
            </p:grpSp>
            <p:sp>
              <p:nvSpPr>
                <p:cNvPr id="46" name="Oval 17"/>
                <p:cNvSpPr>
                  <a:spLocks noChangeArrowheads="1"/>
                </p:cNvSpPr>
                <p:nvPr/>
              </p:nvSpPr>
              <p:spPr bwMode="auto">
                <a:xfrm>
                  <a:off x="2556" y="967"/>
                  <a:ext cx="1745" cy="1670"/>
                </a:xfrm>
                <a:prstGeom prst="ellipse">
                  <a:avLst/>
                </a:prstGeom>
                <a:noFill/>
                <a:ln w="381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TW" altLang="en-US"/>
                </a:p>
              </p:txBody>
            </p:sp>
            <p:grpSp>
              <p:nvGrpSpPr>
                <p:cNvPr id="47" name="Group 18"/>
                <p:cNvGrpSpPr>
                  <a:grpSpLocks/>
                </p:cNvGrpSpPr>
                <p:nvPr/>
              </p:nvGrpSpPr>
              <p:grpSpPr bwMode="auto">
                <a:xfrm>
                  <a:off x="2484" y="831"/>
                  <a:ext cx="1744" cy="1670"/>
                  <a:chOff x="2484" y="831"/>
                  <a:chExt cx="1744" cy="1670"/>
                </a:xfrm>
              </p:grpSpPr>
              <p:sp>
                <p:nvSpPr>
                  <p:cNvPr id="48" name="Oval 19"/>
                  <p:cNvSpPr>
                    <a:spLocks noChangeArrowheads="1"/>
                  </p:cNvSpPr>
                  <p:nvPr/>
                </p:nvSpPr>
                <p:spPr bwMode="auto">
                  <a:xfrm>
                    <a:off x="2503" y="854"/>
                    <a:ext cx="1704" cy="1629"/>
                  </a:xfrm>
                  <a:prstGeom prst="ellipse">
                    <a:avLst/>
                  </a:prstGeom>
                  <a:noFill/>
                  <a:ln w="95250">
                    <a:solidFill>
                      <a:srgbClr val="9F9F9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TW" altLang="en-US"/>
                  </a:p>
                </p:txBody>
              </p:sp>
              <p:sp>
                <p:nvSpPr>
                  <p:cNvPr id="49" name="Oval 20"/>
                  <p:cNvSpPr>
                    <a:spLocks noChangeArrowheads="1"/>
                  </p:cNvSpPr>
                  <p:nvPr/>
                </p:nvSpPr>
                <p:spPr bwMode="auto">
                  <a:xfrm>
                    <a:off x="2484" y="831"/>
                    <a:ext cx="1744" cy="1670"/>
                  </a:xfrm>
                  <a:prstGeom prst="ellipse">
                    <a:avLst/>
                  </a:prstGeom>
                  <a:noFill/>
                  <a:ln w="3810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TW" altLang="en-US"/>
                  </a:p>
                </p:txBody>
              </p:sp>
              <p:sp>
                <p:nvSpPr>
                  <p:cNvPr id="50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2532" y="877"/>
                    <a:ext cx="1648" cy="1580"/>
                  </a:xfrm>
                  <a:prstGeom prst="ellips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TW" altLang="en-US"/>
                  </a:p>
                </p:txBody>
              </p:sp>
            </p:grpSp>
          </p:grpSp>
          <p:grpSp>
            <p:nvGrpSpPr>
              <p:cNvPr id="9" name="Group 22"/>
              <p:cNvGrpSpPr>
                <a:grpSpLocks/>
              </p:cNvGrpSpPr>
              <p:nvPr/>
            </p:nvGrpSpPr>
            <p:grpSpPr bwMode="auto">
              <a:xfrm rot="-83774">
                <a:off x="3734" y="2406"/>
                <a:ext cx="894" cy="1396"/>
                <a:chOff x="3734" y="2406"/>
                <a:chExt cx="894" cy="1396"/>
              </a:xfrm>
            </p:grpSpPr>
            <p:sp>
              <p:nvSpPr>
                <p:cNvPr id="10" name="Freeform 23"/>
                <p:cNvSpPr>
                  <a:spLocks/>
                </p:cNvSpPr>
                <p:nvPr/>
              </p:nvSpPr>
              <p:spPr bwMode="auto">
                <a:xfrm>
                  <a:off x="3741" y="2477"/>
                  <a:ext cx="853" cy="1221"/>
                </a:xfrm>
                <a:custGeom>
                  <a:avLst/>
                  <a:gdLst>
                    <a:gd name="T0" fmla="*/ 0 w 853"/>
                    <a:gd name="T1" fmla="*/ 91 h 1221"/>
                    <a:gd name="T2" fmla="*/ 605 w 853"/>
                    <a:gd name="T3" fmla="*/ 1221 h 1221"/>
                    <a:gd name="T4" fmla="*/ 853 w 853"/>
                    <a:gd name="T5" fmla="*/ 1096 h 1221"/>
                    <a:gd name="T6" fmla="*/ 245 w 853"/>
                    <a:gd name="T7" fmla="*/ 0 h 1221"/>
                    <a:gd name="T8" fmla="*/ 0 w 853"/>
                    <a:gd name="T9" fmla="*/ 91 h 122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853"/>
                    <a:gd name="T16" fmla="*/ 0 h 1221"/>
                    <a:gd name="T17" fmla="*/ 853 w 853"/>
                    <a:gd name="T18" fmla="*/ 1221 h 1221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853" h="1221">
                      <a:moveTo>
                        <a:pt x="0" y="91"/>
                      </a:moveTo>
                      <a:lnTo>
                        <a:pt x="605" y="1221"/>
                      </a:lnTo>
                      <a:lnTo>
                        <a:pt x="853" y="1096"/>
                      </a:lnTo>
                      <a:lnTo>
                        <a:pt x="245" y="0"/>
                      </a:lnTo>
                      <a:lnTo>
                        <a:pt x="0" y="91"/>
                      </a:lnTo>
                      <a:close/>
                    </a:path>
                  </a:pathLst>
                </a:custGeom>
                <a:solidFill>
                  <a:srgbClr val="5F3F1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TW" altLang="en-US"/>
                </a:p>
              </p:txBody>
            </p:sp>
            <p:sp>
              <p:nvSpPr>
                <p:cNvPr id="11" name="Arc 24"/>
                <p:cNvSpPr>
                  <a:spLocks/>
                </p:cNvSpPr>
                <p:nvPr/>
              </p:nvSpPr>
              <p:spPr bwMode="auto">
                <a:xfrm>
                  <a:off x="3737" y="2406"/>
                  <a:ext cx="256" cy="159"/>
                </a:xfrm>
                <a:custGeom>
                  <a:avLst/>
                  <a:gdLst>
                    <a:gd name="T0" fmla="*/ 0 w 42126"/>
                    <a:gd name="T1" fmla="*/ 0 h 27704"/>
                    <a:gd name="T2" fmla="*/ 0 w 42126"/>
                    <a:gd name="T3" fmla="*/ 0 h 27704"/>
                    <a:gd name="T4" fmla="*/ 0 w 42126"/>
                    <a:gd name="T5" fmla="*/ 0 h 27704"/>
                    <a:gd name="T6" fmla="*/ 0 60000 65536"/>
                    <a:gd name="T7" fmla="*/ 0 60000 65536"/>
                    <a:gd name="T8" fmla="*/ 0 60000 65536"/>
                    <a:gd name="T9" fmla="*/ 0 w 42126"/>
                    <a:gd name="T10" fmla="*/ 0 h 27704"/>
                    <a:gd name="T11" fmla="*/ 42126 w 42126"/>
                    <a:gd name="T12" fmla="*/ 27704 h 27704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2126" h="27704" fill="none" extrusionOk="0">
                      <a:moveTo>
                        <a:pt x="880" y="27703"/>
                      </a:moveTo>
                      <a:cubicBezTo>
                        <a:pt x="296" y="25721"/>
                        <a:pt x="0" y="23666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0938" y="-1"/>
                        <a:pt x="39218" y="6000"/>
                        <a:pt x="42126" y="14874"/>
                      </a:cubicBezTo>
                    </a:path>
                    <a:path w="42126" h="27704" stroke="0" extrusionOk="0">
                      <a:moveTo>
                        <a:pt x="880" y="27703"/>
                      </a:moveTo>
                      <a:cubicBezTo>
                        <a:pt x="296" y="25721"/>
                        <a:pt x="0" y="23666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0938" y="-1"/>
                        <a:pt x="39218" y="6000"/>
                        <a:pt x="42126" y="14874"/>
                      </a:cubicBezTo>
                      <a:lnTo>
                        <a:pt x="21600" y="21600"/>
                      </a:lnTo>
                      <a:lnTo>
                        <a:pt x="880" y="27703"/>
                      </a:lnTo>
                      <a:close/>
                    </a:path>
                  </a:pathLst>
                </a:custGeom>
                <a:solidFill>
                  <a:srgbClr val="5F3F1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TW" altLang="en-US"/>
                </a:p>
              </p:txBody>
            </p:sp>
            <p:sp>
              <p:nvSpPr>
                <p:cNvPr id="12" name="Arc 25"/>
                <p:cNvSpPr>
                  <a:spLocks/>
                </p:cNvSpPr>
                <p:nvPr/>
              </p:nvSpPr>
              <p:spPr bwMode="auto">
                <a:xfrm>
                  <a:off x="3743" y="2423"/>
                  <a:ext cx="260" cy="151"/>
                </a:xfrm>
                <a:custGeom>
                  <a:avLst/>
                  <a:gdLst>
                    <a:gd name="T0" fmla="*/ 0 w 42082"/>
                    <a:gd name="T1" fmla="*/ 0 h 24190"/>
                    <a:gd name="T2" fmla="*/ 0 w 42082"/>
                    <a:gd name="T3" fmla="*/ 0 h 24190"/>
                    <a:gd name="T4" fmla="*/ 0 w 42082"/>
                    <a:gd name="T5" fmla="*/ 0 h 24190"/>
                    <a:gd name="T6" fmla="*/ 0 60000 65536"/>
                    <a:gd name="T7" fmla="*/ 0 60000 65536"/>
                    <a:gd name="T8" fmla="*/ 0 60000 65536"/>
                    <a:gd name="T9" fmla="*/ 0 w 42082"/>
                    <a:gd name="T10" fmla="*/ 0 h 24190"/>
                    <a:gd name="T11" fmla="*/ 42082 w 42082"/>
                    <a:gd name="T12" fmla="*/ 24190 h 2419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2082" h="24190" fill="none" extrusionOk="0">
                      <a:moveTo>
                        <a:pt x="155" y="24190"/>
                      </a:moveTo>
                      <a:cubicBezTo>
                        <a:pt x="52" y="23330"/>
                        <a:pt x="0" y="22465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0885" y="-1"/>
                        <a:pt x="39132" y="5934"/>
                        <a:pt x="42081" y="14740"/>
                      </a:cubicBezTo>
                    </a:path>
                    <a:path w="42082" h="24190" stroke="0" extrusionOk="0">
                      <a:moveTo>
                        <a:pt x="155" y="24190"/>
                      </a:moveTo>
                      <a:cubicBezTo>
                        <a:pt x="52" y="23330"/>
                        <a:pt x="0" y="22465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0885" y="-1"/>
                        <a:pt x="39132" y="5934"/>
                        <a:pt x="42081" y="14740"/>
                      </a:cubicBezTo>
                      <a:lnTo>
                        <a:pt x="21600" y="21600"/>
                      </a:lnTo>
                      <a:lnTo>
                        <a:pt x="155" y="24190"/>
                      </a:lnTo>
                      <a:close/>
                    </a:path>
                  </a:pathLst>
                </a:custGeom>
                <a:solidFill>
                  <a:srgbClr val="5F3F1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TW" altLang="en-US"/>
                </a:p>
              </p:txBody>
            </p:sp>
            <p:sp>
              <p:nvSpPr>
                <p:cNvPr id="13" name="Freeform 26"/>
                <p:cNvSpPr>
                  <a:spLocks/>
                </p:cNvSpPr>
                <p:nvPr/>
              </p:nvSpPr>
              <p:spPr bwMode="auto">
                <a:xfrm>
                  <a:off x="3734" y="2424"/>
                  <a:ext cx="161" cy="313"/>
                </a:xfrm>
                <a:custGeom>
                  <a:avLst/>
                  <a:gdLst>
                    <a:gd name="T0" fmla="*/ 4 w 161"/>
                    <a:gd name="T1" fmla="*/ 145 h 313"/>
                    <a:gd name="T2" fmla="*/ 0 w 161"/>
                    <a:gd name="T3" fmla="*/ 124 h 313"/>
                    <a:gd name="T4" fmla="*/ 0 w 161"/>
                    <a:gd name="T5" fmla="*/ 104 h 313"/>
                    <a:gd name="T6" fmla="*/ 3 w 161"/>
                    <a:gd name="T7" fmla="*/ 88 h 313"/>
                    <a:gd name="T8" fmla="*/ 9 w 161"/>
                    <a:gd name="T9" fmla="*/ 64 h 313"/>
                    <a:gd name="T10" fmla="*/ 18 w 161"/>
                    <a:gd name="T11" fmla="*/ 44 h 313"/>
                    <a:gd name="T12" fmla="*/ 31 w 161"/>
                    <a:gd name="T13" fmla="*/ 26 h 313"/>
                    <a:gd name="T14" fmla="*/ 47 w 161"/>
                    <a:gd name="T15" fmla="*/ 11 h 313"/>
                    <a:gd name="T16" fmla="*/ 62 w 161"/>
                    <a:gd name="T17" fmla="*/ 0 h 313"/>
                    <a:gd name="T18" fmla="*/ 161 w 161"/>
                    <a:gd name="T19" fmla="*/ 169 h 313"/>
                    <a:gd name="T20" fmla="*/ 143 w 161"/>
                    <a:gd name="T21" fmla="*/ 180 h 313"/>
                    <a:gd name="T22" fmla="*/ 131 w 161"/>
                    <a:gd name="T23" fmla="*/ 192 h 313"/>
                    <a:gd name="T24" fmla="*/ 119 w 161"/>
                    <a:gd name="T25" fmla="*/ 204 h 313"/>
                    <a:gd name="T26" fmla="*/ 110 w 161"/>
                    <a:gd name="T27" fmla="*/ 219 h 313"/>
                    <a:gd name="T28" fmla="*/ 99 w 161"/>
                    <a:gd name="T29" fmla="*/ 246 h 313"/>
                    <a:gd name="T30" fmla="*/ 93 w 161"/>
                    <a:gd name="T31" fmla="*/ 283 h 313"/>
                    <a:gd name="T32" fmla="*/ 93 w 161"/>
                    <a:gd name="T33" fmla="*/ 313 h 313"/>
                    <a:gd name="T34" fmla="*/ 4 w 161"/>
                    <a:gd name="T35" fmla="*/ 145 h 313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61"/>
                    <a:gd name="T55" fmla="*/ 0 h 313"/>
                    <a:gd name="T56" fmla="*/ 161 w 161"/>
                    <a:gd name="T57" fmla="*/ 313 h 313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61" h="313">
                      <a:moveTo>
                        <a:pt x="4" y="145"/>
                      </a:moveTo>
                      <a:lnTo>
                        <a:pt x="0" y="124"/>
                      </a:lnTo>
                      <a:lnTo>
                        <a:pt x="0" y="104"/>
                      </a:lnTo>
                      <a:lnTo>
                        <a:pt x="3" y="88"/>
                      </a:lnTo>
                      <a:lnTo>
                        <a:pt x="9" y="64"/>
                      </a:lnTo>
                      <a:lnTo>
                        <a:pt x="18" y="44"/>
                      </a:lnTo>
                      <a:lnTo>
                        <a:pt x="31" y="26"/>
                      </a:lnTo>
                      <a:lnTo>
                        <a:pt x="47" y="11"/>
                      </a:lnTo>
                      <a:lnTo>
                        <a:pt x="62" y="0"/>
                      </a:lnTo>
                      <a:lnTo>
                        <a:pt x="161" y="169"/>
                      </a:lnTo>
                      <a:lnTo>
                        <a:pt x="143" y="180"/>
                      </a:lnTo>
                      <a:lnTo>
                        <a:pt x="131" y="192"/>
                      </a:lnTo>
                      <a:lnTo>
                        <a:pt x="119" y="204"/>
                      </a:lnTo>
                      <a:lnTo>
                        <a:pt x="110" y="219"/>
                      </a:lnTo>
                      <a:lnTo>
                        <a:pt x="99" y="246"/>
                      </a:lnTo>
                      <a:lnTo>
                        <a:pt x="93" y="283"/>
                      </a:lnTo>
                      <a:lnTo>
                        <a:pt x="93" y="313"/>
                      </a:lnTo>
                      <a:lnTo>
                        <a:pt x="4" y="145"/>
                      </a:lnTo>
                      <a:close/>
                    </a:path>
                  </a:pathLst>
                </a:custGeom>
                <a:solidFill>
                  <a:srgbClr val="3F1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TW" altLang="en-US"/>
                </a:p>
              </p:txBody>
            </p:sp>
            <p:sp>
              <p:nvSpPr>
                <p:cNvPr id="14" name="Arc 27"/>
                <p:cNvSpPr>
                  <a:spLocks/>
                </p:cNvSpPr>
                <p:nvPr/>
              </p:nvSpPr>
              <p:spPr bwMode="auto">
                <a:xfrm>
                  <a:off x="3735" y="2412"/>
                  <a:ext cx="132" cy="150"/>
                </a:xfrm>
                <a:custGeom>
                  <a:avLst/>
                  <a:gdLst>
                    <a:gd name="T0" fmla="*/ 0 w 21600"/>
                    <a:gd name="T1" fmla="*/ 0 h 26131"/>
                    <a:gd name="T2" fmla="*/ 0 w 21600"/>
                    <a:gd name="T3" fmla="*/ 0 h 26131"/>
                    <a:gd name="T4" fmla="*/ 0 w 21600"/>
                    <a:gd name="T5" fmla="*/ 0 h 26131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26131"/>
                    <a:gd name="T11" fmla="*/ 21600 w 21600"/>
                    <a:gd name="T12" fmla="*/ 26131 h 2613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26131" fill="none" extrusionOk="0">
                      <a:moveTo>
                        <a:pt x="833" y="26131"/>
                      </a:moveTo>
                      <a:cubicBezTo>
                        <a:pt x="280" y="24198"/>
                        <a:pt x="0" y="22198"/>
                        <a:pt x="0" y="20188"/>
                      </a:cubicBezTo>
                      <a:cubicBezTo>
                        <a:pt x="-1" y="11222"/>
                        <a:pt x="5538" y="3188"/>
                        <a:pt x="13918" y="-1"/>
                      </a:cubicBezTo>
                    </a:path>
                    <a:path w="21600" h="26131" stroke="0" extrusionOk="0">
                      <a:moveTo>
                        <a:pt x="833" y="26131"/>
                      </a:moveTo>
                      <a:cubicBezTo>
                        <a:pt x="280" y="24198"/>
                        <a:pt x="0" y="22198"/>
                        <a:pt x="0" y="20188"/>
                      </a:cubicBezTo>
                      <a:cubicBezTo>
                        <a:pt x="-1" y="11222"/>
                        <a:pt x="5538" y="3188"/>
                        <a:pt x="13918" y="-1"/>
                      </a:cubicBezTo>
                      <a:lnTo>
                        <a:pt x="21600" y="20188"/>
                      </a:lnTo>
                      <a:lnTo>
                        <a:pt x="833" y="26131"/>
                      </a:lnTo>
                      <a:close/>
                    </a:path>
                  </a:pathLst>
                </a:custGeom>
                <a:no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TW" altLang="en-US"/>
                </a:p>
              </p:txBody>
            </p:sp>
            <p:sp>
              <p:nvSpPr>
                <p:cNvPr id="15" name="Arc 28"/>
                <p:cNvSpPr>
                  <a:spLocks/>
                </p:cNvSpPr>
                <p:nvPr/>
              </p:nvSpPr>
              <p:spPr bwMode="auto">
                <a:xfrm>
                  <a:off x="3830" y="2577"/>
                  <a:ext cx="259" cy="155"/>
                </a:xfrm>
                <a:custGeom>
                  <a:avLst/>
                  <a:gdLst>
                    <a:gd name="T0" fmla="*/ 0 w 42280"/>
                    <a:gd name="T1" fmla="*/ 0 h 27051"/>
                    <a:gd name="T2" fmla="*/ 0 w 42280"/>
                    <a:gd name="T3" fmla="*/ 0 h 27051"/>
                    <a:gd name="T4" fmla="*/ 0 w 42280"/>
                    <a:gd name="T5" fmla="*/ 0 h 27051"/>
                    <a:gd name="T6" fmla="*/ 0 60000 65536"/>
                    <a:gd name="T7" fmla="*/ 0 60000 65536"/>
                    <a:gd name="T8" fmla="*/ 0 60000 65536"/>
                    <a:gd name="T9" fmla="*/ 0 w 42280"/>
                    <a:gd name="T10" fmla="*/ 0 h 27051"/>
                    <a:gd name="T11" fmla="*/ 42280 w 42280"/>
                    <a:gd name="T12" fmla="*/ 27051 h 27051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2280" h="27051" fill="none" extrusionOk="0">
                      <a:moveTo>
                        <a:pt x="699" y="27050"/>
                      </a:moveTo>
                      <a:cubicBezTo>
                        <a:pt x="234" y="25271"/>
                        <a:pt x="0" y="23439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1127" y="-1"/>
                        <a:pt x="39529" y="6241"/>
                        <a:pt x="42279" y="15363"/>
                      </a:cubicBezTo>
                    </a:path>
                    <a:path w="42280" h="27051" stroke="0" extrusionOk="0">
                      <a:moveTo>
                        <a:pt x="699" y="27050"/>
                      </a:moveTo>
                      <a:cubicBezTo>
                        <a:pt x="234" y="25271"/>
                        <a:pt x="0" y="23439"/>
                        <a:pt x="0" y="21600"/>
                      </a:cubicBezTo>
                      <a:cubicBezTo>
                        <a:pt x="0" y="9670"/>
                        <a:pt x="9670" y="0"/>
                        <a:pt x="21600" y="0"/>
                      </a:cubicBezTo>
                      <a:cubicBezTo>
                        <a:pt x="31127" y="-1"/>
                        <a:pt x="39529" y="6241"/>
                        <a:pt x="42279" y="15363"/>
                      </a:cubicBezTo>
                      <a:lnTo>
                        <a:pt x="21600" y="21600"/>
                      </a:lnTo>
                      <a:lnTo>
                        <a:pt x="699" y="27050"/>
                      </a:lnTo>
                      <a:close/>
                    </a:path>
                  </a:pathLst>
                </a:custGeom>
                <a:solidFill>
                  <a:srgbClr val="7F3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TW" altLang="en-US"/>
                </a:p>
              </p:txBody>
            </p:sp>
            <p:grpSp>
              <p:nvGrpSpPr>
                <p:cNvPr id="16" name="Group 29"/>
                <p:cNvGrpSpPr>
                  <a:grpSpLocks/>
                </p:cNvGrpSpPr>
                <p:nvPr/>
              </p:nvGrpSpPr>
              <p:grpSpPr bwMode="auto">
                <a:xfrm>
                  <a:off x="3840" y="2601"/>
                  <a:ext cx="274" cy="181"/>
                  <a:chOff x="3840" y="2601"/>
                  <a:chExt cx="274" cy="181"/>
                </a:xfrm>
              </p:grpSpPr>
              <p:grpSp>
                <p:nvGrpSpPr>
                  <p:cNvPr id="40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840" y="2601"/>
                    <a:ext cx="261" cy="153"/>
                    <a:chOff x="3840" y="2601"/>
                    <a:chExt cx="261" cy="153"/>
                  </a:xfrm>
                </p:grpSpPr>
                <p:sp>
                  <p:nvSpPr>
                    <p:cNvPr id="42" name="Arc 31"/>
                    <p:cNvSpPr>
                      <a:spLocks/>
                    </p:cNvSpPr>
                    <p:nvPr/>
                  </p:nvSpPr>
                  <p:spPr bwMode="auto">
                    <a:xfrm>
                      <a:off x="3840" y="2601"/>
                      <a:ext cx="260" cy="151"/>
                    </a:xfrm>
                    <a:custGeom>
                      <a:avLst/>
                      <a:gdLst>
                        <a:gd name="T0" fmla="*/ 0 w 42538"/>
                        <a:gd name="T1" fmla="*/ 0 h 26332"/>
                        <a:gd name="T2" fmla="*/ 0 w 42538"/>
                        <a:gd name="T3" fmla="*/ 0 h 26332"/>
                        <a:gd name="T4" fmla="*/ 0 w 42538"/>
                        <a:gd name="T5" fmla="*/ 0 h 26332"/>
                        <a:gd name="T6" fmla="*/ 0 60000 65536"/>
                        <a:gd name="T7" fmla="*/ 0 60000 65536"/>
                        <a:gd name="T8" fmla="*/ 0 60000 65536"/>
                        <a:gd name="T9" fmla="*/ 0 w 42538"/>
                        <a:gd name="T10" fmla="*/ 0 h 26332"/>
                        <a:gd name="T11" fmla="*/ 42538 w 42538"/>
                        <a:gd name="T12" fmla="*/ 26332 h 26332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42538" h="26332" fill="none" extrusionOk="0">
                          <a:moveTo>
                            <a:pt x="524" y="26332"/>
                          </a:moveTo>
                          <a:cubicBezTo>
                            <a:pt x="175" y="24778"/>
                            <a:pt x="0" y="23191"/>
                            <a:pt x="0" y="21600"/>
                          </a:cubicBezTo>
                          <a:cubicBezTo>
                            <a:pt x="0" y="9670"/>
                            <a:pt x="9670" y="0"/>
                            <a:pt x="21600" y="0"/>
                          </a:cubicBezTo>
                          <a:cubicBezTo>
                            <a:pt x="31485" y="-1"/>
                            <a:pt x="40109" y="6710"/>
                            <a:pt x="42537" y="16293"/>
                          </a:cubicBezTo>
                        </a:path>
                        <a:path w="42538" h="26332" stroke="0" extrusionOk="0">
                          <a:moveTo>
                            <a:pt x="524" y="26332"/>
                          </a:moveTo>
                          <a:cubicBezTo>
                            <a:pt x="175" y="24778"/>
                            <a:pt x="0" y="23191"/>
                            <a:pt x="0" y="21600"/>
                          </a:cubicBezTo>
                          <a:cubicBezTo>
                            <a:pt x="0" y="9670"/>
                            <a:pt x="9670" y="0"/>
                            <a:pt x="21600" y="0"/>
                          </a:cubicBezTo>
                          <a:cubicBezTo>
                            <a:pt x="31485" y="-1"/>
                            <a:pt x="40109" y="6710"/>
                            <a:pt x="42537" y="16293"/>
                          </a:cubicBezTo>
                          <a:lnTo>
                            <a:pt x="21600" y="21600"/>
                          </a:lnTo>
                          <a:lnTo>
                            <a:pt x="524" y="26332"/>
                          </a:lnTo>
                          <a:close/>
                        </a:path>
                      </a:pathLst>
                    </a:custGeom>
                    <a:solidFill>
                      <a:srgbClr val="5F3F1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TW" altLang="en-US"/>
                    </a:p>
                  </p:txBody>
                </p:sp>
                <p:sp>
                  <p:nvSpPr>
                    <p:cNvPr id="43" name="Arc 32"/>
                    <p:cNvSpPr>
                      <a:spLocks/>
                    </p:cNvSpPr>
                    <p:nvPr/>
                  </p:nvSpPr>
                  <p:spPr bwMode="auto">
                    <a:xfrm>
                      <a:off x="3840" y="2616"/>
                      <a:ext cx="132" cy="136"/>
                    </a:xfrm>
                    <a:custGeom>
                      <a:avLst/>
                      <a:gdLst>
                        <a:gd name="T0" fmla="*/ 0 w 21600"/>
                        <a:gd name="T1" fmla="*/ 0 h 23633"/>
                        <a:gd name="T2" fmla="*/ 0 w 21600"/>
                        <a:gd name="T3" fmla="*/ 0 h 23633"/>
                        <a:gd name="T4" fmla="*/ 0 w 21600"/>
                        <a:gd name="T5" fmla="*/ 0 h 23633"/>
                        <a:gd name="T6" fmla="*/ 0 60000 65536"/>
                        <a:gd name="T7" fmla="*/ 0 60000 65536"/>
                        <a:gd name="T8" fmla="*/ 0 60000 65536"/>
                        <a:gd name="T9" fmla="*/ 0 w 21600"/>
                        <a:gd name="T10" fmla="*/ 0 h 23633"/>
                        <a:gd name="T11" fmla="*/ 21600 w 21600"/>
                        <a:gd name="T12" fmla="*/ 23633 h 23633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1600" h="23633" fill="none" extrusionOk="0">
                          <a:moveTo>
                            <a:pt x="524" y="23633"/>
                          </a:moveTo>
                          <a:cubicBezTo>
                            <a:pt x="175" y="22079"/>
                            <a:pt x="0" y="20492"/>
                            <a:pt x="0" y="18901"/>
                          </a:cubicBezTo>
                          <a:cubicBezTo>
                            <a:pt x="-1" y="11042"/>
                            <a:pt x="4268" y="3803"/>
                            <a:pt x="11145" y="-1"/>
                          </a:cubicBezTo>
                        </a:path>
                        <a:path w="21600" h="23633" stroke="0" extrusionOk="0">
                          <a:moveTo>
                            <a:pt x="524" y="23633"/>
                          </a:moveTo>
                          <a:cubicBezTo>
                            <a:pt x="175" y="22079"/>
                            <a:pt x="0" y="20492"/>
                            <a:pt x="0" y="18901"/>
                          </a:cubicBezTo>
                          <a:cubicBezTo>
                            <a:pt x="-1" y="11042"/>
                            <a:pt x="4268" y="3803"/>
                            <a:pt x="11145" y="-1"/>
                          </a:cubicBezTo>
                          <a:lnTo>
                            <a:pt x="21600" y="18901"/>
                          </a:lnTo>
                          <a:lnTo>
                            <a:pt x="524" y="23633"/>
                          </a:lnTo>
                          <a:close/>
                        </a:path>
                      </a:pathLst>
                    </a:custGeom>
                    <a:solidFill>
                      <a:srgbClr val="3F1F0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TW" altLang="en-US"/>
                    </a:p>
                  </p:txBody>
                </p:sp>
                <p:sp>
                  <p:nvSpPr>
                    <p:cNvPr id="44" name="Arc 33"/>
                    <p:cNvSpPr>
                      <a:spLocks/>
                    </p:cNvSpPr>
                    <p:nvPr/>
                  </p:nvSpPr>
                  <p:spPr bwMode="auto">
                    <a:xfrm>
                      <a:off x="3841" y="2601"/>
                      <a:ext cx="260" cy="153"/>
                    </a:xfrm>
                    <a:custGeom>
                      <a:avLst/>
                      <a:gdLst>
                        <a:gd name="T0" fmla="*/ 0 w 42435"/>
                        <a:gd name="T1" fmla="*/ 0 h 26720"/>
                        <a:gd name="T2" fmla="*/ 0 w 42435"/>
                        <a:gd name="T3" fmla="*/ 0 h 26720"/>
                        <a:gd name="T4" fmla="*/ 0 w 42435"/>
                        <a:gd name="T5" fmla="*/ 0 h 26720"/>
                        <a:gd name="T6" fmla="*/ 0 60000 65536"/>
                        <a:gd name="T7" fmla="*/ 0 60000 65536"/>
                        <a:gd name="T8" fmla="*/ 0 60000 65536"/>
                        <a:gd name="T9" fmla="*/ 0 w 42435"/>
                        <a:gd name="T10" fmla="*/ 0 h 26720"/>
                        <a:gd name="T11" fmla="*/ 42435 w 42435"/>
                        <a:gd name="T12" fmla="*/ 26720 h 2672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42435" h="26720" fill="none" extrusionOk="0">
                          <a:moveTo>
                            <a:pt x="615" y="26720"/>
                          </a:moveTo>
                          <a:cubicBezTo>
                            <a:pt x="206" y="25044"/>
                            <a:pt x="0" y="23325"/>
                            <a:pt x="0" y="21600"/>
                          </a:cubicBezTo>
                          <a:cubicBezTo>
                            <a:pt x="0" y="9670"/>
                            <a:pt x="9670" y="0"/>
                            <a:pt x="21600" y="0"/>
                          </a:cubicBezTo>
                          <a:cubicBezTo>
                            <a:pt x="31334" y="-1"/>
                            <a:pt x="39866" y="6511"/>
                            <a:pt x="42434" y="15901"/>
                          </a:cubicBezTo>
                        </a:path>
                        <a:path w="42435" h="26720" stroke="0" extrusionOk="0">
                          <a:moveTo>
                            <a:pt x="615" y="26720"/>
                          </a:moveTo>
                          <a:cubicBezTo>
                            <a:pt x="206" y="25044"/>
                            <a:pt x="0" y="23325"/>
                            <a:pt x="0" y="21600"/>
                          </a:cubicBezTo>
                          <a:cubicBezTo>
                            <a:pt x="0" y="9670"/>
                            <a:pt x="9670" y="0"/>
                            <a:pt x="21600" y="0"/>
                          </a:cubicBezTo>
                          <a:cubicBezTo>
                            <a:pt x="31334" y="-1"/>
                            <a:pt x="39866" y="6511"/>
                            <a:pt x="42434" y="15901"/>
                          </a:cubicBezTo>
                          <a:lnTo>
                            <a:pt x="21600" y="21600"/>
                          </a:lnTo>
                          <a:lnTo>
                            <a:pt x="615" y="26720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TW" altLang="en-US"/>
                    </a:p>
                  </p:txBody>
                </p:sp>
              </p:grpSp>
              <p:sp>
                <p:nvSpPr>
                  <p:cNvPr id="41" name="Arc 34"/>
                  <p:cNvSpPr>
                    <a:spLocks/>
                  </p:cNvSpPr>
                  <p:nvPr/>
                </p:nvSpPr>
                <p:spPr bwMode="auto">
                  <a:xfrm>
                    <a:off x="3855" y="2628"/>
                    <a:ext cx="259" cy="154"/>
                  </a:xfrm>
                  <a:custGeom>
                    <a:avLst/>
                    <a:gdLst>
                      <a:gd name="T0" fmla="*/ 0 w 42451"/>
                      <a:gd name="T1" fmla="*/ 0 h 26740"/>
                      <a:gd name="T2" fmla="*/ 0 w 42451"/>
                      <a:gd name="T3" fmla="*/ 0 h 26740"/>
                      <a:gd name="T4" fmla="*/ 0 w 42451"/>
                      <a:gd name="T5" fmla="*/ 0 h 26740"/>
                      <a:gd name="T6" fmla="*/ 0 60000 65536"/>
                      <a:gd name="T7" fmla="*/ 0 60000 65536"/>
                      <a:gd name="T8" fmla="*/ 0 60000 65536"/>
                      <a:gd name="T9" fmla="*/ 0 w 42451"/>
                      <a:gd name="T10" fmla="*/ 0 h 26740"/>
                      <a:gd name="T11" fmla="*/ 42451 w 42451"/>
                      <a:gd name="T12" fmla="*/ 26740 h 2674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2451" h="26740" fill="none" extrusionOk="0">
                        <a:moveTo>
                          <a:pt x="620" y="26740"/>
                        </a:moveTo>
                        <a:cubicBezTo>
                          <a:pt x="208" y="25057"/>
                          <a:pt x="0" y="23332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1358" y="-1"/>
                          <a:pt x="39904" y="6542"/>
                          <a:pt x="42451" y="15962"/>
                        </a:cubicBezTo>
                      </a:path>
                      <a:path w="42451" h="26740" stroke="0" extrusionOk="0">
                        <a:moveTo>
                          <a:pt x="620" y="26740"/>
                        </a:moveTo>
                        <a:cubicBezTo>
                          <a:pt x="208" y="25057"/>
                          <a:pt x="0" y="23332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1358" y="-1"/>
                          <a:pt x="39904" y="6542"/>
                          <a:pt x="42451" y="15962"/>
                        </a:cubicBezTo>
                        <a:lnTo>
                          <a:pt x="21600" y="21600"/>
                        </a:lnTo>
                        <a:lnTo>
                          <a:pt x="620" y="26740"/>
                        </a:lnTo>
                        <a:close/>
                      </a:path>
                    </a:pathLst>
                  </a:custGeom>
                  <a:solidFill>
                    <a:srgbClr val="7F3F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TW" altLang="en-US"/>
                  </a:p>
                </p:txBody>
              </p:sp>
            </p:grpSp>
            <p:grpSp>
              <p:nvGrpSpPr>
                <p:cNvPr id="17" name="Group 35"/>
                <p:cNvGrpSpPr>
                  <a:grpSpLocks/>
                </p:cNvGrpSpPr>
                <p:nvPr/>
              </p:nvGrpSpPr>
              <p:grpSpPr bwMode="auto">
                <a:xfrm>
                  <a:off x="3865" y="2652"/>
                  <a:ext cx="276" cy="179"/>
                  <a:chOff x="3865" y="2652"/>
                  <a:chExt cx="276" cy="179"/>
                </a:xfrm>
              </p:grpSpPr>
              <p:grpSp>
                <p:nvGrpSpPr>
                  <p:cNvPr id="35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3865" y="2652"/>
                    <a:ext cx="262" cy="151"/>
                    <a:chOff x="3865" y="2652"/>
                    <a:chExt cx="262" cy="151"/>
                  </a:xfrm>
                </p:grpSpPr>
                <p:sp>
                  <p:nvSpPr>
                    <p:cNvPr id="37" name="Arc 37"/>
                    <p:cNvSpPr>
                      <a:spLocks/>
                    </p:cNvSpPr>
                    <p:nvPr/>
                  </p:nvSpPr>
                  <p:spPr bwMode="auto">
                    <a:xfrm>
                      <a:off x="3865" y="2652"/>
                      <a:ext cx="261" cy="150"/>
                    </a:xfrm>
                    <a:custGeom>
                      <a:avLst/>
                      <a:gdLst>
                        <a:gd name="T0" fmla="*/ 0 w 42616"/>
                        <a:gd name="T1" fmla="*/ 0 h 26182"/>
                        <a:gd name="T2" fmla="*/ 0 w 42616"/>
                        <a:gd name="T3" fmla="*/ 0 h 26182"/>
                        <a:gd name="T4" fmla="*/ 0 w 42616"/>
                        <a:gd name="T5" fmla="*/ 0 h 26182"/>
                        <a:gd name="T6" fmla="*/ 0 60000 65536"/>
                        <a:gd name="T7" fmla="*/ 0 60000 65536"/>
                        <a:gd name="T8" fmla="*/ 0 60000 65536"/>
                        <a:gd name="T9" fmla="*/ 0 w 42616"/>
                        <a:gd name="T10" fmla="*/ 0 h 26182"/>
                        <a:gd name="T11" fmla="*/ 42616 w 42616"/>
                        <a:gd name="T12" fmla="*/ 26182 h 26182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42616" h="26182" fill="none" extrusionOk="0">
                          <a:moveTo>
                            <a:pt x="491" y="26181"/>
                          </a:moveTo>
                          <a:cubicBezTo>
                            <a:pt x="164" y="24676"/>
                            <a:pt x="0" y="23140"/>
                            <a:pt x="0" y="21600"/>
                          </a:cubicBezTo>
                          <a:cubicBezTo>
                            <a:pt x="0" y="9670"/>
                            <a:pt x="9670" y="0"/>
                            <a:pt x="21600" y="0"/>
                          </a:cubicBezTo>
                          <a:cubicBezTo>
                            <a:pt x="31607" y="-1"/>
                            <a:pt x="40303" y="6873"/>
                            <a:pt x="42615" y="16610"/>
                          </a:cubicBezTo>
                        </a:path>
                        <a:path w="42616" h="26182" stroke="0" extrusionOk="0">
                          <a:moveTo>
                            <a:pt x="491" y="26181"/>
                          </a:moveTo>
                          <a:cubicBezTo>
                            <a:pt x="164" y="24676"/>
                            <a:pt x="0" y="23140"/>
                            <a:pt x="0" y="21600"/>
                          </a:cubicBezTo>
                          <a:cubicBezTo>
                            <a:pt x="0" y="9670"/>
                            <a:pt x="9670" y="0"/>
                            <a:pt x="21600" y="0"/>
                          </a:cubicBezTo>
                          <a:cubicBezTo>
                            <a:pt x="31607" y="-1"/>
                            <a:pt x="40303" y="6873"/>
                            <a:pt x="42615" y="16610"/>
                          </a:cubicBezTo>
                          <a:lnTo>
                            <a:pt x="21600" y="21600"/>
                          </a:lnTo>
                          <a:lnTo>
                            <a:pt x="491" y="26181"/>
                          </a:lnTo>
                          <a:close/>
                        </a:path>
                      </a:pathLst>
                    </a:custGeom>
                    <a:solidFill>
                      <a:srgbClr val="5F3F1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TW" altLang="en-US"/>
                    </a:p>
                  </p:txBody>
                </p:sp>
                <p:sp>
                  <p:nvSpPr>
                    <p:cNvPr id="38" name="Arc 38"/>
                    <p:cNvSpPr>
                      <a:spLocks/>
                    </p:cNvSpPr>
                    <p:nvPr/>
                  </p:nvSpPr>
                  <p:spPr bwMode="auto">
                    <a:xfrm>
                      <a:off x="3865" y="2667"/>
                      <a:ext cx="133" cy="135"/>
                    </a:xfrm>
                    <a:custGeom>
                      <a:avLst/>
                      <a:gdLst>
                        <a:gd name="T0" fmla="*/ 0 w 21600"/>
                        <a:gd name="T1" fmla="*/ 0 h 23500"/>
                        <a:gd name="T2" fmla="*/ 0 w 21600"/>
                        <a:gd name="T3" fmla="*/ 0 h 23500"/>
                        <a:gd name="T4" fmla="*/ 0 w 21600"/>
                        <a:gd name="T5" fmla="*/ 0 h 23500"/>
                        <a:gd name="T6" fmla="*/ 0 60000 65536"/>
                        <a:gd name="T7" fmla="*/ 0 60000 65536"/>
                        <a:gd name="T8" fmla="*/ 0 60000 65536"/>
                        <a:gd name="T9" fmla="*/ 0 w 21600"/>
                        <a:gd name="T10" fmla="*/ 0 h 23500"/>
                        <a:gd name="T11" fmla="*/ 21600 w 21600"/>
                        <a:gd name="T12" fmla="*/ 23500 h 23500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1600" h="23500" fill="none" extrusionOk="0">
                          <a:moveTo>
                            <a:pt x="491" y="23499"/>
                          </a:moveTo>
                          <a:cubicBezTo>
                            <a:pt x="164" y="21994"/>
                            <a:pt x="0" y="20458"/>
                            <a:pt x="0" y="18918"/>
                          </a:cubicBezTo>
                          <a:cubicBezTo>
                            <a:pt x="-1" y="11046"/>
                            <a:pt x="4281" y="3798"/>
                            <a:pt x="11175" y="-1"/>
                          </a:cubicBezTo>
                        </a:path>
                        <a:path w="21600" h="23500" stroke="0" extrusionOk="0">
                          <a:moveTo>
                            <a:pt x="491" y="23499"/>
                          </a:moveTo>
                          <a:cubicBezTo>
                            <a:pt x="164" y="21994"/>
                            <a:pt x="0" y="20458"/>
                            <a:pt x="0" y="18918"/>
                          </a:cubicBezTo>
                          <a:cubicBezTo>
                            <a:pt x="-1" y="11046"/>
                            <a:pt x="4281" y="3798"/>
                            <a:pt x="11175" y="-1"/>
                          </a:cubicBezTo>
                          <a:lnTo>
                            <a:pt x="21600" y="18918"/>
                          </a:lnTo>
                          <a:lnTo>
                            <a:pt x="491" y="23499"/>
                          </a:lnTo>
                          <a:close/>
                        </a:path>
                      </a:pathLst>
                    </a:custGeom>
                    <a:solidFill>
                      <a:srgbClr val="3F1F0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TW" altLang="en-US"/>
                    </a:p>
                  </p:txBody>
                </p:sp>
                <p:sp>
                  <p:nvSpPr>
                    <p:cNvPr id="39" name="Arc 39"/>
                    <p:cNvSpPr>
                      <a:spLocks/>
                    </p:cNvSpPr>
                    <p:nvPr/>
                  </p:nvSpPr>
                  <p:spPr bwMode="auto">
                    <a:xfrm>
                      <a:off x="3867" y="2652"/>
                      <a:ext cx="260" cy="151"/>
                    </a:xfrm>
                    <a:custGeom>
                      <a:avLst/>
                      <a:gdLst>
                        <a:gd name="T0" fmla="*/ 0 w 42538"/>
                        <a:gd name="T1" fmla="*/ 0 h 26332"/>
                        <a:gd name="T2" fmla="*/ 0 w 42538"/>
                        <a:gd name="T3" fmla="*/ 0 h 26332"/>
                        <a:gd name="T4" fmla="*/ 0 w 42538"/>
                        <a:gd name="T5" fmla="*/ 0 h 26332"/>
                        <a:gd name="T6" fmla="*/ 0 60000 65536"/>
                        <a:gd name="T7" fmla="*/ 0 60000 65536"/>
                        <a:gd name="T8" fmla="*/ 0 60000 65536"/>
                        <a:gd name="T9" fmla="*/ 0 w 42538"/>
                        <a:gd name="T10" fmla="*/ 0 h 26332"/>
                        <a:gd name="T11" fmla="*/ 42538 w 42538"/>
                        <a:gd name="T12" fmla="*/ 26332 h 26332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42538" h="26332" fill="none" extrusionOk="0">
                          <a:moveTo>
                            <a:pt x="524" y="26332"/>
                          </a:moveTo>
                          <a:cubicBezTo>
                            <a:pt x="175" y="24778"/>
                            <a:pt x="0" y="23191"/>
                            <a:pt x="0" y="21600"/>
                          </a:cubicBezTo>
                          <a:cubicBezTo>
                            <a:pt x="0" y="9670"/>
                            <a:pt x="9670" y="0"/>
                            <a:pt x="21600" y="0"/>
                          </a:cubicBezTo>
                          <a:cubicBezTo>
                            <a:pt x="31485" y="-1"/>
                            <a:pt x="40109" y="6710"/>
                            <a:pt x="42537" y="16293"/>
                          </a:cubicBezTo>
                        </a:path>
                        <a:path w="42538" h="26332" stroke="0" extrusionOk="0">
                          <a:moveTo>
                            <a:pt x="524" y="26332"/>
                          </a:moveTo>
                          <a:cubicBezTo>
                            <a:pt x="175" y="24778"/>
                            <a:pt x="0" y="23191"/>
                            <a:pt x="0" y="21600"/>
                          </a:cubicBezTo>
                          <a:cubicBezTo>
                            <a:pt x="0" y="9670"/>
                            <a:pt x="9670" y="0"/>
                            <a:pt x="21600" y="0"/>
                          </a:cubicBezTo>
                          <a:cubicBezTo>
                            <a:pt x="31485" y="-1"/>
                            <a:pt x="40109" y="6710"/>
                            <a:pt x="42537" y="16293"/>
                          </a:cubicBezTo>
                          <a:lnTo>
                            <a:pt x="21600" y="21600"/>
                          </a:lnTo>
                          <a:lnTo>
                            <a:pt x="524" y="26332"/>
                          </a:lnTo>
                          <a:close/>
                        </a:path>
                      </a:pathLst>
                    </a:custGeom>
                    <a:noFill/>
                    <a:ln w="19050">
                      <a:solidFill>
                        <a:srgbClr val="00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TW" altLang="en-US"/>
                    </a:p>
                  </p:txBody>
                </p:sp>
              </p:grpSp>
              <p:sp>
                <p:nvSpPr>
                  <p:cNvPr id="36" name="Arc 40"/>
                  <p:cNvSpPr>
                    <a:spLocks/>
                  </p:cNvSpPr>
                  <p:nvPr/>
                </p:nvSpPr>
                <p:spPr bwMode="auto">
                  <a:xfrm>
                    <a:off x="3880" y="2679"/>
                    <a:ext cx="261" cy="152"/>
                  </a:xfrm>
                  <a:custGeom>
                    <a:avLst/>
                    <a:gdLst>
                      <a:gd name="T0" fmla="*/ 0 w 42533"/>
                      <a:gd name="T1" fmla="*/ 0 h 26516"/>
                      <a:gd name="T2" fmla="*/ 0 w 42533"/>
                      <a:gd name="T3" fmla="*/ 0 h 26516"/>
                      <a:gd name="T4" fmla="*/ 0 w 42533"/>
                      <a:gd name="T5" fmla="*/ 0 h 26516"/>
                      <a:gd name="T6" fmla="*/ 0 60000 65536"/>
                      <a:gd name="T7" fmla="*/ 0 60000 65536"/>
                      <a:gd name="T8" fmla="*/ 0 60000 65536"/>
                      <a:gd name="T9" fmla="*/ 0 w 42533"/>
                      <a:gd name="T10" fmla="*/ 0 h 26516"/>
                      <a:gd name="T11" fmla="*/ 42533 w 42533"/>
                      <a:gd name="T12" fmla="*/ 26516 h 26516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2533" h="26516" fill="none" extrusionOk="0">
                        <a:moveTo>
                          <a:pt x="566" y="26516"/>
                        </a:moveTo>
                        <a:cubicBezTo>
                          <a:pt x="190" y="24904"/>
                          <a:pt x="0" y="23254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1478" y="-1"/>
                          <a:pt x="40097" y="6700"/>
                          <a:pt x="42533" y="16273"/>
                        </a:cubicBezTo>
                      </a:path>
                      <a:path w="42533" h="26516" stroke="0" extrusionOk="0">
                        <a:moveTo>
                          <a:pt x="566" y="26516"/>
                        </a:moveTo>
                        <a:cubicBezTo>
                          <a:pt x="190" y="24904"/>
                          <a:pt x="0" y="23254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1478" y="-1"/>
                          <a:pt x="40097" y="6700"/>
                          <a:pt x="42533" y="16273"/>
                        </a:cubicBezTo>
                        <a:lnTo>
                          <a:pt x="21600" y="21600"/>
                        </a:lnTo>
                        <a:lnTo>
                          <a:pt x="566" y="26516"/>
                        </a:lnTo>
                        <a:close/>
                      </a:path>
                    </a:pathLst>
                  </a:custGeom>
                  <a:solidFill>
                    <a:srgbClr val="7F3F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TW" altLang="en-US"/>
                  </a:p>
                </p:txBody>
              </p:sp>
            </p:grpSp>
            <p:grpSp>
              <p:nvGrpSpPr>
                <p:cNvPr id="18" name="Group 41"/>
                <p:cNvGrpSpPr>
                  <a:grpSpLocks/>
                </p:cNvGrpSpPr>
                <p:nvPr/>
              </p:nvGrpSpPr>
              <p:grpSpPr bwMode="auto">
                <a:xfrm>
                  <a:off x="3892" y="2701"/>
                  <a:ext cx="261" cy="148"/>
                  <a:chOff x="3892" y="2701"/>
                  <a:chExt cx="261" cy="148"/>
                </a:xfrm>
              </p:grpSpPr>
              <p:sp>
                <p:nvSpPr>
                  <p:cNvPr id="33" name="Arc 42"/>
                  <p:cNvSpPr>
                    <a:spLocks/>
                  </p:cNvSpPr>
                  <p:nvPr/>
                </p:nvSpPr>
                <p:spPr bwMode="auto">
                  <a:xfrm>
                    <a:off x="3892" y="2701"/>
                    <a:ext cx="261" cy="148"/>
                  </a:xfrm>
                  <a:custGeom>
                    <a:avLst/>
                    <a:gdLst>
                      <a:gd name="T0" fmla="*/ 0 w 42624"/>
                      <a:gd name="T1" fmla="*/ 0 h 25843"/>
                      <a:gd name="T2" fmla="*/ 0 w 42624"/>
                      <a:gd name="T3" fmla="*/ 0 h 25843"/>
                      <a:gd name="T4" fmla="*/ 0 w 42624"/>
                      <a:gd name="T5" fmla="*/ 0 h 25843"/>
                      <a:gd name="T6" fmla="*/ 0 60000 65536"/>
                      <a:gd name="T7" fmla="*/ 0 60000 65536"/>
                      <a:gd name="T8" fmla="*/ 0 60000 65536"/>
                      <a:gd name="T9" fmla="*/ 0 w 42624"/>
                      <a:gd name="T10" fmla="*/ 0 h 25843"/>
                      <a:gd name="T11" fmla="*/ 42624 w 42624"/>
                      <a:gd name="T12" fmla="*/ 25843 h 25843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2624" h="25843" fill="none" extrusionOk="0">
                        <a:moveTo>
                          <a:pt x="420" y="25843"/>
                        </a:moveTo>
                        <a:cubicBezTo>
                          <a:pt x="140" y="24446"/>
                          <a:pt x="0" y="23024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1621" y="-1"/>
                          <a:pt x="40326" y="6892"/>
                          <a:pt x="42624" y="16646"/>
                        </a:cubicBezTo>
                      </a:path>
                      <a:path w="42624" h="25843" stroke="0" extrusionOk="0">
                        <a:moveTo>
                          <a:pt x="420" y="25843"/>
                        </a:moveTo>
                        <a:cubicBezTo>
                          <a:pt x="140" y="24446"/>
                          <a:pt x="0" y="23024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1621" y="-1"/>
                          <a:pt x="40326" y="6892"/>
                          <a:pt x="42624" y="16646"/>
                        </a:cubicBezTo>
                        <a:lnTo>
                          <a:pt x="21600" y="21600"/>
                        </a:lnTo>
                        <a:lnTo>
                          <a:pt x="420" y="25843"/>
                        </a:lnTo>
                        <a:close/>
                      </a:path>
                    </a:pathLst>
                  </a:custGeom>
                  <a:solidFill>
                    <a:srgbClr val="5F3F1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TW" altLang="en-US"/>
                  </a:p>
                </p:txBody>
              </p:sp>
              <p:sp>
                <p:nvSpPr>
                  <p:cNvPr id="34" name="Arc 43"/>
                  <p:cNvSpPr>
                    <a:spLocks/>
                  </p:cNvSpPr>
                  <p:nvPr/>
                </p:nvSpPr>
                <p:spPr bwMode="auto">
                  <a:xfrm>
                    <a:off x="3892" y="2716"/>
                    <a:ext cx="133" cy="133"/>
                  </a:xfrm>
                  <a:custGeom>
                    <a:avLst/>
                    <a:gdLst>
                      <a:gd name="T0" fmla="*/ 0 w 21600"/>
                      <a:gd name="T1" fmla="*/ 0 h 23202"/>
                      <a:gd name="T2" fmla="*/ 0 w 21600"/>
                      <a:gd name="T3" fmla="*/ 0 h 23202"/>
                      <a:gd name="T4" fmla="*/ 0 w 21600"/>
                      <a:gd name="T5" fmla="*/ 0 h 23202"/>
                      <a:gd name="T6" fmla="*/ 0 60000 65536"/>
                      <a:gd name="T7" fmla="*/ 0 60000 65536"/>
                      <a:gd name="T8" fmla="*/ 0 60000 65536"/>
                      <a:gd name="T9" fmla="*/ 0 w 21600"/>
                      <a:gd name="T10" fmla="*/ 0 h 23202"/>
                      <a:gd name="T11" fmla="*/ 21600 w 21600"/>
                      <a:gd name="T12" fmla="*/ 23202 h 23202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1600" h="23202" fill="none" extrusionOk="0">
                        <a:moveTo>
                          <a:pt x="420" y="23202"/>
                        </a:moveTo>
                        <a:cubicBezTo>
                          <a:pt x="140" y="21805"/>
                          <a:pt x="0" y="20383"/>
                          <a:pt x="0" y="18959"/>
                        </a:cubicBezTo>
                        <a:cubicBezTo>
                          <a:pt x="-1" y="11057"/>
                          <a:pt x="4314" y="3786"/>
                          <a:pt x="11250" y="0"/>
                        </a:cubicBezTo>
                      </a:path>
                      <a:path w="21600" h="23202" stroke="0" extrusionOk="0">
                        <a:moveTo>
                          <a:pt x="420" y="23202"/>
                        </a:moveTo>
                        <a:cubicBezTo>
                          <a:pt x="140" y="21805"/>
                          <a:pt x="0" y="20383"/>
                          <a:pt x="0" y="18959"/>
                        </a:cubicBezTo>
                        <a:cubicBezTo>
                          <a:pt x="-1" y="11057"/>
                          <a:pt x="4314" y="3786"/>
                          <a:pt x="11250" y="0"/>
                        </a:cubicBezTo>
                        <a:lnTo>
                          <a:pt x="21600" y="18959"/>
                        </a:lnTo>
                        <a:lnTo>
                          <a:pt x="420" y="23202"/>
                        </a:lnTo>
                        <a:close/>
                      </a:path>
                    </a:pathLst>
                  </a:custGeom>
                  <a:solidFill>
                    <a:srgbClr val="3F1F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TW" altLang="en-US"/>
                  </a:p>
                </p:txBody>
              </p:sp>
            </p:grpSp>
            <p:grpSp>
              <p:nvGrpSpPr>
                <p:cNvPr id="19" name="Group 44"/>
                <p:cNvGrpSpPr>
                  <a:grpSpLocks/>
                </p:cNvGrpSpPr>
                <p:nvPr/>
              </p:nvGrpSpPr>
              <p:grpSpPr bwMode="auto">
                <a:xfrm>
                  <a:off x="3894" y="2701"/>
                  <a:ext cx="274" cy="176"/>
                  <a:chOff x="3894" y="2701"/>
                  <a:chExt cx="274" cy="176"/>
                </a:xfrm>
              </p:grpSpPr>
              <p:sp>
                <p:nvSpPr>
                  <p:cNvPr id="31" name="Arc 45"/>
                  <p:cNvSpPr>
                    <a:spLocks/>
                  </p:cNvSpPr>
                  <p:nvPr/>
                </p:nvSpPr>
                <p:spPr bwMode="auto">
                  <a:xfrm>
                    <a:off x="3894" y="2701"/>
                    <a:ext cx="260" cy="149"/>
                  </a:xfrm>
                  <a:custGeom>
                    <a:avLst/>
                    <a:gdLst>
                      <a:gd name="T0" fmla="*/ 0 w 42579"/>
                      <a:gd name="T1" fmla="*/ 0 h 25997"/>
                      <a:gd name="T2" fmla="*/ 0 w 42579"/>
                      <a:gd name="T3" fmla="*/ 0 h 25997"/>
                      <a:gd name="T4" fmla="*/ 0 w 42579"/>
                      <a:gd name="T5" fmla="*/ 0 h 25997"/>
                      <a:gd name="T6" fmla="*/ 0 60000 65536"/>
                      <a:gd name="T7" fmla="*/ 0 60000 65536"/>
                      <a:gd name="T8" fmla="*/ 0 60000 65536"/>
                      <a:gd name="T9" fmla="*/ 0 w 42579"/>
                      <a:gd name="T10" fmla="*/ 0 h 25997"/>
                      <a:gd name="T11" fmla="*/ 42579 w 42579"/>
                      <a:gd name="T12" fmla="*/ 25997 h 25997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2579" h="25997" fill="none" extrusionOk="0">
                        <a:moveTo>
                          <a:pt x="452" y="25996"/>
                        </a:moveTo>
                        <a:cubicBezTo>
                          <a:pt x="151" y="24550"/>
                          <a:pt x="0" y="23077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1549" y="-1"/>
                          <a:pt x="40211" y="6796"/>
                          <a:pt x="42579" y="16459"/>
                        </a:cubicBezTo>
                      </a:path>
                      <a:path w="42579" h="25997" stroke="0" extrusionOk="0">
                        <a:moveTo>
                          <a:pt x="452" y="25996"/>
                        </a:moveTo>
                        <a:cubicBezTo>
                          <a:pt x="151" y="24550"/>
                          <a:pt x="0" y="23077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1549" y="-1"/>
                          <a:pt x="40211" y="6796"/>
                          <a:pt x="42579" y="16459"/>
                        </a:cubicBezTo>
                        <a:lnTo>
                          <a:pt x="21600" y="21600"/>
                        </a:lnTo>
                        <a:lnTo>
                          <a:pt x="452" y="25996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TW" altLang="en-US"/>
                  </a:p>
                </p:txBody>
              </p:sp>
              <p:sp>
                <p:nvSpPr>
                  <p:cNvPr id="32" name="Arc 46"/>
                  <p:cNvSpPr>
                    <a:spLocks/>
                  </p:cNvSpPr>
                  <p:nvPr/>
                </p:nvSpPr>
                <p:spPr bwMode="auto">
                  <a:xfrm>
                    <a:off x="3907" y="2728"/>
                    <a:ext cx="261" cy="149"/>
                  </a:xfrm>
                  <a:custGeom>
                    <a:avLst/>
                    <a:gdLst>
                      <a:gd name="T0" fmla="*/ 0 w 42575"/>
                      <a:gd name="T1" fmla="*/ 0 h 26013"/>
                      <a:gd name="T2" fmla="*/ 0 w 42575"/>
                      <a:gd name="T3" fmla="*/ 0 h 26013"/>
                      <a:gd name="T4" fmla="*/ 0 w 42575"/>
                      <a:gd name="T5" fmla="*/ 0 h 26013"/>
                      <a:gd name="T6" fmla="*/ 0 60000 65536"/>
                      <a:gd name="T7" fmla="*/ 0 60000 65536"/>
                      <a:gd name="T8" fmla="*/ 0 60000 65536"/>
                      <a:gd name="T9" fmla="*/ 0 w 42575"/>
                      <a:gd name="T10" fmla="*/ 0 h 26013"/>
                      <a:gd name="T11" fmla="*/ 42575 w 42575"/>
                      <a:gd name="T12" fmla="*/ 26013 h 26013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2575" h="26013" fill="none" extrusionOk="0">
                        <a:moveTo>
                          <a:pt x="455" y="26013"/>
                        </a:moveTo>
                        <a:cubicBezTo>
                          <a:pt x="152" y="24561"/>
                          <a:pt x="0" y="23082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1542" y="-1"/>
                          <a:pt x="40200" y="6787"/>
                          <a:pt x="42575" y="16441"/>
                        </a:cubicBezTo>
                      </a:path>
                      <a:path w="42575" h="26013" stroke="0" extrusionOk="0">
                        <a:moveTo>
                          <a:pt x="455" y="26013"/>
                        </a:moveTo>
                        <a:cubicBezTo>
                          <a:pt x="152" y="24561"/>
                          <a:pt x="0" y="23082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1542" y="-1"/>
                          <a:pt x="40200" y="6787"/>
                          <a:pt x="42575" y="16441"/>
                        </a:cubicBezTo>
                        <a:lnTo>
                          <a:pt x="21600" y="21600"/>
                        </a:lnTo>
                        <a:lnTo>
                          <a:pt x="455" y="26013"/>
                        </a:lnTo>
                        <a:close/>
                      </a:path>
                    </a:pathLst>
                  </a:custGeom>
                  <a:solidFill>
                    <a:srgbClr val="7F3F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TW" altLang="en-US"/>
                  </a:p>
                </p:txBody>
              </p:sp>
            </p:grpSp>
            <p:grpSp>
              <p:nvGrpSpPr>
                <p:cNvPr id="20" name="Group 47"/>
                <p:cNvGrpSpPr>
                  <a:grpSpLocks/>
                </p:cNvGrpSpPr>
                <p:nvPr/>
              </p:nvGrpSpPr>
              <p:grpSpPr bwMode="auto">
                <a:xfrm>
                  <a:off x="3743" y="2482"/>
                  <a:ext cx="854" cy="1225"/>
                  <a:chOff x="3743" y="2482"/>
                  <a:chExt cx="854" cy="1225"/>
                </a:xfrm>
              </p:grpSpPr>
              <p:sp>
                <p:nvSpPr>
                  <p:cNvPr id="29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3991" y="2482"/>
                    <a:ext cx="606" cy="1089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TW" altLang="en-US"/>
                  </a:p>
                </p:txBody>
              </p:sp>
              <p:sp>
                <p:nvSpPr>
                  <p:cNvPr id="30" name="Line 49"/>
                  <p:cNvSpPr>
                    <a:spLocks noChangeShapeType="1"/>
                  </p:cNvSpPr>
                  <p:nvPr/>
                </p:nvSpPr>
                <p:spPr bwMode="auto">
                  <a:xfrm>
                    <a:off x="3743" y="2569"/>
                    <a:ext cx="607" cy="1138"/>
                  </a:xfrm>
                  <a:prstGeom prst="line">
                    <a:avLst/>
                  </a:pr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TW" altLang="en-US"/>
                  </a:p>
                </p:txBody>
              </p:sp>
            </p:grpSp>
            <p:grpSp>
              <p:nvGrpSpPr>
                <p:cNvPr id="21" name="Group 50"/>
                <p:cNvGrpSpPr>
                  <a:grpSpLocks/>
                </p:cNvGrpSpPr>
                <p:nvPr/>
              </p:nvGrpSpPr>
              <p:grpSpPr bwMode="auto">
                <a:xfrm>
                  <a:off x="3920" y="2749"/>
                  <a:ext cx="273" cy="175"/>
                  <a:chOff x="3920" y="2749"/>
                  <a:chExt cx="273" cy="175"/>
                </a:xfrm>
              </p:grpSpPr>
              <p:grpSp>
                <p:nvGrpSpPr>
                  <p:cNvPr id="24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3920" y="2749"/>
                    <a:ext cx="261" cy="147"/>
                    <a:chOff x="3920" y="2749"/>
                    <a:chExt cx="261" cy="147"/>
                  </a:xfrm>
                </p:grpSpPr>
                <p:sp>
                  <p:nvSpPr>
                    <p:cNvPr id="27" name="Arc 52"/>
                    <p:cNvSpPr>
                      <a:spLocks/>
                    </p:cNvSpPr>
                    <p:nvPr/>
                  </p:nvSpPr>
                  <p:spPr bwMode="auto">
                    <a:xfrm>
                      <a:off x="3920" y="2749"/>
                      <a:ext cx="261" cy="147"/>
                    </a:xfrm>
                    <a:custGeom>
                      <a:avLst/>
                      <a:gdLst>
                        <a:gd name="T0" fmla="*/ 0 w 42712"/>
                        <a:gd name="T1" fmla="*/ 0 h 25658"/>
                        <a:gd name="T2" fmla="*/ 0 w 42712"/>
                        <a:gd name="T3" fmla="*/ 0 h 25658"/>
                        <a:gd name="T4" fmla="*/ 0 w 42712"/>
                        <a:gd name="T5" fmla="*/ 0 h 25658"/>
                        <a:gd name="T6" fmla="*/ 0 60000 65536"/>
                        <a:gd name="T7" fmla="*/ 0 60000 65536"/>
                        <a:gd name="T8" fmla="*/ 0 60000 65536"/>
                        <a:gd name="T9" fmla="*/ 0 w 42712"/>
                        <a:gd name="T10" fmla="*/ 0 h 25658"/>
                        <a:gd name="T11" fmla="*/ 42712 w 42712"/>
                        <a:gd name="T12" fmla="*/ 25658 h 25658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42712" h="25658" fill="none" extrusionOk="0">
                          <a:moveTo>
                            <a:pt x="384" y="25658"/>
                          </a:moveTo>
                          <a:cubicBezTo>
                            <a:pt x="128" y="24320"/>
                            <a:pt x="0" y="22961"/>
                            <a:pt x="0" y="21600"/>
                          </a:cubicBezTo>
                          <a:cubicBezTo>
                            <a:pt x="0" y="9670"/>
                            <a:pt x="9670" y="0"/>
                            <a:pt x="21600" y="0"/>
                          </a:cubicBezTo>
                          <a:cubicBezTo>
                            <a:pt x="31770" y="-1"/>
                            <a:pt x="40562" y="7094"/>
                            <a:pt x="42712" y="17034"/>
                          </a:cubicBezTo>
                        </a:path>
                        <a:path w="42712" h="25658" stroke="0" extrusionOk="0">
                          <a:moveTo>
                            <a:pt x="384" y="25658"/>
                          </a:moveTo>
                          <a:cubicBezTo>
                            <a:pt x="128" y="24320"/>
                            <a:pt x="0" y="22961"/>
                            <a:pt x="0" y="21600"/>
                          </a:cubicBezTo>
                          <a:cubicBezTo>
                            <a:pt x="0" y="9670"/>
                            <a:pt x="9670" y="0"/>
                            <a:pt x="21600" y="0"/>
                          </a:cubicBezTo>
                          <a:cubicBezTo>
                            <a:pt x="31770" y="-1"/>
                            <a:pt x="40562" y="7094"/>
                            <a:pt x="42712" y="17034"/>
                          </a:cubicBezTo>
                          <a:lnTo>
                            <a:pt x="21600" y="21600"/>
                          </a:lnTo>
                          <a:lnTo>
                            <a:pt x="384" y="25658"/>
                          </a:lnTo>
                          <a:close/>
                        </a:path>
                      </a:pathLst>
                    </a:custGeom>
                    <a:solidFill>
                      <a:srgbClr val="5F3F1F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TW" altLang="en-US"/>
                    </a:p>
                  </p:txBody>
                </p:sp>
                <p:sp>
                  <p:nvSpPr>
                    <p:cNvPr id="28" name="Arc 53"/>
                    <p:cNvSpPr>
                      <a:spLocks/>
                    </p:cNvSpPr>
                    <p:nvPr/>
                  </p:nvSpPr>
                  <p:spPr bwMode="auto">
                    <a:xfrm>
                      <a:off x="3920" y="2764"/>
                      <a:ext cx="132" cy="132"/>
                    </a:xfrm>
                    <a:custGeom>
                      <a:avLst/>
                      <a:gdLst>
                        <a:gd name="T0" fmla="*/ 0 w 21600"/>
                        <a:gd name="T1" fmla="*/ 0 h 22959"/>
                        <a:gd name="T2" fmla="*/ 0 w 21600"/>
                        <a:gd name="T3" fmla="*/ 0 h 22959"/>
                        <a:gd name="T4" fmla="*/ 0 w 21600"/>
                        <a:gd name="T5" fmla="*/ 0 h 22959"/>
                        <a:gd name="T6" fmla="*/ 0 60000 65536"/>
                        <a:gd name="T7" fmla="*/ 0 60000 65536"/>
                        <a:gd name="T8" fmla="*/ 0 60000 65536"/>
                        <a:gd name="T9" fmla="*/ 0 w 21600"/>
                        <a:gd name="T10" fmla="*/ 0 h 22959"/>
                        <a:gd name="T11" fmla="*/ 21600 w 21600"/>
                        <a:gd name="T12" fmla="*/ 22959 h 22959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21600" h="22959" fill="none" extrusionOk="0">
                          <a:moveTo>
                            <a:pt x="384" y="22959"/>
                          </a:moveTo>
                          <a:cubicBezTo>
                            <a:pt x="128" y="21621"/>
                            <a:pt x="0" y="20262"/>
                            <a:pt x="0" y="18901"/>
                          </a:cubicBezTo>
                          <a:cubicBezTo>
                            <a:pt x="-1" y="11042"/>
                            <a:pt x="4268" y="3803"/>
                            <a:pt x="11145" y="-1"/>
                          </a:cubicBezTo>
                        </a:path>
                        <a:path w="21600" h="22959" stroke="0" extrusionOk="0">
                          <a:moveTo>
                            <a:pt x="384" y="22959"/>
                          </a:moveTo>
                          <a:cubicBezTo>
                            <a:pt x="128" y="21621"/>
                            <a:pt x="0" y="20262"/>
                            <a:pt x="0" y="18901"/>
                          </a:cubicBezTo>
                          <a:cubicBezTo>
                            <a:pt x="-1" y="11042"/>
                            <a:pt x="4268" y="3803"/>
                            <a:pt x="11145" y="-1"/>
                          </a:cubicBezTo>
                          <a:lnTo>
                            <a:pt x="21600" y="18901"/>
                          </a:lnTo>
                          <a:lnTo>
                            <a:pt x="384" y="22959"/>
                          </a:lnTo>
                          <a:close/>
                        </a:path>
                      </a:pathLst>
                    </a:custGeom>
                    <a:solidFill>
                      <a:srgbClr val="3F1F0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TW" altLang="en-US"/>
                    </a:p>
                  </p:txBody>
                </p:sp>
              </p:grpSp>
              <p:sp>
                <p:nvSpPr>
                  <p:cNvPr id="25" name="Arc 54"/>
                  <p:cNvSpPr>
                    <a:spLocks/>
                  </p:cNvSpPr>
                  <p:nvPr/>
                </p:nvSpPr>
                <p:spPr bwMode="auto">
                  <a:xfrm>
                    <a:off x="3921" y="2749"/>
                    <a:ext cx="262" cy="148"/>
                  </a:xfrm>
                  <a:custGeom>
                    <a:avLst/>
                    <a:gdLst>
                      <a:gd name="T0" fmla="*/ 0 w 42663"/>
                      <a:gd name="T1" fmla="*/ 0 h 25843"/>
                      <a:gd name="T2" fmla="*/ 0 w 42663"/>
                      <a:gd name="T3" fmla="*/ 0 h 25843"/>
                      <a:gd name="T4" fmla="*/ 0 w 42663"/>
                      <a:gd name="T5" fmla="*/ 0 h 25843"/>
                      <a:gd name="T6" fmla="*/ 0 60000 65536"/>
                      <a:gd name="T7" fmla="*/ 0 60000 65536"/>
                      <a:gd name="T8" fmla="*/ 0 60000 65536"/>
                      <a:gd name="T9" fmla="*/ 0 w 42663"/>
                      <a:gd name="T10" fmla="*/ 0 h 25843"/>
                      <a:gd name="T11" fmla="*/ 42663 w 42663"/>
                      <a:gd name="T12" fmla="*/ 25843 h 25843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2663" h="25843" fill="none" extrusionOk="0">
                        <a:moveTo>
                          <a:pt x="420" y="25843"/>
                        </a:moveTo>
                        <a:cubicBezTo>
                          <a:pt x="140" y="24446"/>
                          <a:pt x="0" y="23024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1685" y="-1"/>
                          <a:pt x="40429" y="6979"/>
                          <a:pt x="42663" y="16814"/>
                        </a:cubicBezTo>
                      </a:path>
                      <a:path w="42663" h="25843" stroke="0" extrusionOk="0">
                        <a:moveTo>
                          <a:pt x="420" y="25843"/>
                        </a:moveTo>
                        <a:cubicBezTo>
                          <a:pt x="140" y="24446"/>
                          <a:pt x="0" y="23024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1685" y="-1"/>
                          <a:pt x="40429" y="6979"/>
                          <a:pt x="42663" y="16814"/>
                        </a:cubicBezTo>
                        <a:lnTo>
                          <a:pt x="21600" y="21600"/>
                        </a:lnTo>
                        <a:lnTo>
                          <a:pt x="420" y="25843"/>
                        </a:lnTo>
                        <a:close/>
                      </a:path>
                    </a:pathLst>
                  </a:custGeom>
                  <a:noFill/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TW" altLang="en-US"/>
                  </a:p>
                </p:txBody>
              </p:sp>
              <p:sp>
                <p:nvSpPr>
                  <p:cNvPr id="26" name="Arc 55"/>
                  <p:cNvSpPr>
                    <a:spLocks/>
                  </p:cNvSpPr>
                  <p:nvPr/>
                </p:nvSpPr>
                <p:spPr bwMode="auto">
                  <a:xfrm>
                    <a:off x="3933" y="2772"/>
                    <a:ext cx="260" cy="152"/>
                  </a:xfrm>
                  <a:custGeom>
                    <a:avLst/>
                    <a:gdLst>
                      <a:gd name="T0" fmla="*/ 0 w 42446"/>
                      <a:gd name="T1" fmla="*/ 0 h 26553"/>
                      <a:gd name="T2" fmla="*/ 0 w 42446"/>
                      <a:gd name="T3" fmla="*/ 0 h 26553"/>
                      <a:gd name="T4" fmla="*/ 0 w 42446"/>
                      <a:gd name="T5" fmla="*/ 0 h 26553"/>
                      <a:gd name="T6" fmla="*/ 0 60000 65536"/>
                      <a:gd name="T7" fmla="*/ 0 60000 65536"/>
                      <a:gd name="T8" fmla="*/ 0 60000 65536"/>
                      <a:gd name="T9" fmla="*/ 0 w 42446"/>
                      <a:gd name="T10" fmla="*/ 0 h 26553"/>
                      <a:gd name="T11" fmla="*/ 42446 w 42446"/>
                      <a:gd name="T12" fmla="*/ 26553 h 26553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42446" h="26553" fill="none" extrusionOk="0">
                        <a:moveTo>
                          <a:pt x="575" y="26553"/>
                        </a:moveTo>
                        <a:cubicBezTo>
                          <a:pt x="193" y="24929"/>
                          <a:pt x="0" y="23267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1350" y="-1"/>
                          <a:pt x="39892" y="6532"/>
                          <a:pt x="42446" y="15942"/>
                        </a:cubicBezTo>
                      </a:path>
                      <a:path w="42446" h="26553" stroke="0" extrusionOk="0">
                        <a:moveTo>
                          <a:pt x="575" y="26553"/>
                        </a:moveTo>
                        <a:cubicBezTo>
                          <a:pt x="193" y="24929"/>
                          <a:pt x="0" y="23267"/>
                          <a:pt x="0" y="21600"/>
                        </a:cubicBezTo>
                        <a:cubicBezTo>
                          <a:pt x="0" y="9670"/>
                          <a:pt x="9670" y="0"/>
                          <a:pt x="21600" y="0"/>
                        </a:cubicBezTo>
                        <a:cubicBezTo>
                          <a:pt x="31350" y="-1"/>
                          <a:pt x="39892" y="6532"/>
                          <a:pt x="42446" y="15942"/>
                        </a:cubicBezTo>
                        <a:lnTo>
                          <a:pt x="21600" y="21600"/>
                        </a:lnTo>
                        <a:lnTo>
                          <a:pt x="575" y="26553"/>
                        </a:lnTo>
                        <a:close/>
                      </a:path>
                    </a:pathLst>
                  </a:custGeom>
                  <a:solidFill>
                    <a:srgbClr val="5F3F1F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TW" altLang="en-US"/>
                  </a:p>
                </p:txBody>
              </p:sp>
            </p:grpSp>
            <p:sp>
              <p:nvSpPr>
                <p:cNvPr id="22" name="Freeform 56"/>
                <p:cNvSpPr>
                  <a:spLocks/>
                </p:cNvSpPr>
                <p:nvPr/>
              </p:nvSpPr>
              <p:spPr bwMode="auto">
                <a:xfrm>
                  <a:off x="3927" y="2778"/>
                  <a:ext cx="526" cy="902"/>
                </a:xfrm>
                <a:custGeom>
                  <a:avLst/>
                  <a:gdLst>
                    <a:gd name="T0" fmla="*/ 67 w 526"/>
                    <a:gd name="T1" fmla="*/ 0 h 902"/>
                    <a:gd name="T2" fmla="*/ 47 w 526"/>
                    <a:gd name="T3" fmla="*/ 12 h 902"/>
                    <a:gd name="T4" fmla="*/ 32 w 526"/>
                    <a:gd name="T5" fmla="*/ 24 h 902"/>
                    <a:gd name="T6" fmla="*/ 18 w 526"/>
                    <a:gd name="T7" fmla="*/ 39 h 902"/>
                    <a:gd name="T8" fmla="*/ 12 w 526"/>
                    <a:gd name="T9" fmla="*/ 54 h 902"/>
                    <a:gd name="T10" fmla="*/ 6 w 526"/>
                    <a:gd name="T11" fmla="*/ 71 h 902"/>
                    <a:gd name="T12" fmla="*/ 2 w 526"/>
                    <a:gd name="T13" fmla="*/ 87 h 902"/>
                    <a:gd name="T14" fmla="*/ 0 w 526"/>
                    <a:gd name="T15" fmla="*/ 107 h 902"/>
                    <a:gd name="T16" fmla="*/ 0 w 526"/>
                    <a:gd name="T17" fmla="*/ 130 h 902"/>
                    <a:gd name="T18" fmla="*/ 408 w 526"/>
                    <a:gd name="T19" fmla="*/ 902 h 902"/>
                    <a:gd name="T20" fmla="*/ 526 w 526"/>
                    <a:gd name="T21" fmla="*/ 820 h 902"/>
                    <a:gd name="T22" fmla="*/ 67 w 526"/>
                    <a:gd name="T23" fmla="*/ 0 h 90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w 526"/>
                    <a:gd name="T37" fmla="*/ 0 h 902"/>
                    <a:gd name="T38" fmla="*/ 526 w 526"/>
                    <a:gd name="T39" fmla="*/ 902 h 902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T36" t="T37" r="T38" b="T39"/>
                  <a:pathLst>
                    <a:path w="526" h="902">
                      <a:moveTo>
                        <a:pt x="67" y="0"/>
                      </a:moveTo>
                      <a:lnTo>
                        <a:pt x="47" y="12"/>
                      </a:lnTo>
                      <a:lnTo>
                        <a:pt x="32" y="24"/>
                      </a:lnTo>
                      <a:lnTo>
                        <a:pt x="18" y="39"/>
                      </a:lnTo>
                      <a:lnTo>
                        <a:pt x="12" y="54"/>
                      </a:lnTo>
                      <a:lnTo>
                        <a:pt x="6" y="71"/>
                      </a:lnTo>
                      <a:lnTo>
                        <a:pt x="2" y="87"/>
                      </a:lnTo>
                      <a:lnTo>
                        <a:pt x="0" y="107"/>
                      </a:lnTo>
                      <a:lnTo>
                        <a:pt x="0" y="130"/>
                      </a:lnTo>
                      <a:lnTo>
                        <a:pt x="408" y="902"/>
                      </a:lnTo>
                      <a:lnTo>
                        <a:pt x="526" y="820"/>
                      </a:lnTo>
                      <a:lnTo>
                        <a:pt x="67" y="0"/>
                      </a:lnTo>
                      <a:close/>
                    </a:path>
                  </a:pathLst>
                </a:custGeom>
                <a:solidFill>
                  <a:srgbClr val="3F1F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TW" altLang="en-US"/>
                </a:p>
              </p:txBody>
            </p:sp>
            <p:sp>
              <p:nvSpPr>
                <p:cNvPr id="23" name="Oval 57"/>
                <p:cNvSpPr>
                  <a:spLocks noChangeArrowheads="1"/>
                </p:cNvSpPr>
                <p:nvPr/>
              </p:nvSpPr>
              <p:spPr bwMode="auto">
                <a:xfrm>
                  <a:off x="4341" y="3526"/>
                  <a:ext cx="287" cy="276"/>
                </a:xfrm>
                <a:prstGeom prst="ellipse">
                  <a:avLst/>
                </a:prstGeom>
                <a:solidFill>
                  <a:srgbClr val="7F5F3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zh-TW" altLang="en-US"/>
                </a:p>
              </p:txBody>
            </p:sp>
          </p:grpSp>
        </p:grpSp>
        <p:sp>
          <p:nvSpPr>
            <p:cNvPr id="7" name="Text Box 58"/>
            <p:cNvSpPr txBox="1">
              <a:spLocks noChangeArrowheads="1"/>
            </p:cNvSpPr>
            <p:nvPr/>
          </p:nvSpPr>
          <p:spPr bwMode="auto">
            <a:xfrm>
              <a:off x="3309" y="1461"/>
              <a:ext cx="1512" cy="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zh-TW" altLang="en-US" sz="4000" b="1">
                  <a:solidFill>
                    <a:srgbClr val="0000CC"/>
                  </a:solidFill>
                  <a:latin typeface="標楷體" pitchFamily="65" charset="-120"/>
                  <a:ea typeface="標楷體" pitchFamily="65" charset="-120"/>
                </a:rPr>
                <a:t>報告完畢</a:t>
              </a:r>
            </a:p>
            <a:p>
              <a:r>
                <a:rPr lang="zh-TW" altLang="en-US" sz="4000" b="1">
                  <a:solidFill>
                    <a:srgbClr val="0000CC"/>
                  </a:solidFill>
                  <a:latin typeface="標楷體" pitchFamily="65" charset="-120"/>
                  <a:ea typeface="標楷體" pitchFamily="65" charset="-120"/>
                </a:rPr>
                <a:t>敬請指教</a:t>
              </a:r>
              <a:endParaRPr lang="zh-TW" altLang="en-US" sz="2400" b="1">
                <a:solidFill>
                  <a:srgbClr val="0000CC"/>
                </a:solidFill>
                <a:latin typeface="標楷體" pitchFamily="65" charset="-120"/>
                <a:ea typeface="標楷體" pitchFamily="65" charset="-120"/>
              </a:endParaRPr>
            </a:p>
          </p:txBody>
        </p:sp>
      </p:grpSp>
      <p:sp>
        <p:nvSpPr>
          <p:cNvPr id="60" name="Text Box 60"/>
          <p:cNvSpPr txBox="1">
            <a:spLocks noChangeArrowheads="1"/>
          </p:cNvSpPr>
          <p:nvPr/>
        </p:nvSpPr>
        <p:spPr bwMode="auto">
          <a:xfrm>
            <a:off x="755651" y="1154343"/>
            <a:ext cx="437515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0066FF"/>
            </a:outerShdw>
          </a:effec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TW" altLang="en-US" sz="8000" dirty="0">
                <a:latin typeface="標楷體" pitchFamily="65" charset="-120"/>
                <a:ea typeface="標楷體" pitchFamily="65" charset="-120"/>
              </a:rPr>
              <a:t>資</a:t>
            </a:r>
            <a:r>
              <a:rPr lang="zh-TW" altLang="en-US" sz="8000" dirty="0" smtClean="0">
                <a:latin typeface="標楷體" pitchFamily="65" charset="-120"/>
                <a:ea typeface="標楷體" pitchFamily="65" charset="-120"/>
              </a:rPr>
              <a:t>材交貨廠商自動報到作業</a:t>
            </a:r>
            <a:endParaRPr lang="zh-TW" altLang="en-US" sz="8000" dirty="0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圖片 7" descr="th1.jpg"/>
          <p:cNvPicPr>
            <a:picLocks noChangeAspect="1"/>
          </p:cNvPicPr>
          <p:nvPr/>
        </p:nvPicPr>
        <p:blipFill>
          <a:blip r:embed="rId2" cstate="print"/>
          <a:srcRect t="16944" b="13011"/>
          <a:stretch>
            <a:fillRect/>
          </a:stretch>
        </p:blipFill>
        <p:spPr>
          <a:xfrm>
            <a:off x="723900" y="956304"/>
            <a:ext cx="8407400" cy="5888996"/>
          </a:xfrm>
          <a:prstGeom prst="rect">
            <a:avLst/>
          </a:prstGeom>
        </p:spPr>
      </p:pic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192C529-A082-4050-8990-A17687A1EF2A}" type="slidenum">
              <a:rPr lang="zh-CN" altLang="en-US" smtClean="0"/>
              <a:pPr>
                <a:defRPr/>
              </a:pPr>
              <a:t>2</a:t>
            </a:fld>
            <a:endParaRPr lang="en-US" altLang="zh-CN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977900" y="-279400"/>
            <a:ext cx="7617460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>
              <a:lnSpc>
                <a:spcPct val="85000"/>
              </a:lnSpc>
              <a:defRPr/>
            </a:pPr>
            <a:r>
              <a:rPr lang="zh-TW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資材交貨廠商自動報到作業</a:t>
            </a:r>
            <a:endParaRPr lang="en-US" altLang="zh-CN" sz="2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1650856" y="1401958"/>
            <a:ext cx="377539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TW" altLang="en-US" sz="28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一、資材交貨作業規定</a:t>
            </a:r>
            <a:endParaRPr lang="en-US" altLang="zh-TW" sz="28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8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二、廠商報到方式說明</a:t>
            </a:r>
            <a:endParaRPr lang="en-US" altLang="zh-TW" sz="28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lnSpc>
                <a:spcPct val="150000"/>
              </a:lnSpc>
            </a:pPr>
            <a:r>
              <a:rPr lang="zh-TW" altLang="en-US" sz="28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三、廠商至廠門</a:t>
            </a:r>
            <a:r>
              <a:rPr lang="zh-TW" altLang="en-US" sz="28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流程</a:t>
            </a:r>
            <a:endParaRPr lang="zh-TW" altLang="en-US" sz="2800" dirty="0">
              <a:solidFill>
                <a:schemeClr val="tx1"/>
              </a:solidFill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 idx="1"/>
          </p:nvPr>
        </p:nvSpPr>
        <p:spPr>
          <a:xfrm>
            <a:off x="457200" y="1699048"/>
            <a:ext cx="8229600" cy="4525963"/>
          </a:xfrm>
        </p:spPr>
        <p:txBody>
          <a:bodyPr>
            <a:normAutofit/>
          </a:bodyPr>
          <a:lstStyle/>
          <a:p>
            <a:r>
              <a:rPr lang="zh-TW" altLang="en-US" b="1" dirty="0" smtClean="0">
                <a:latin typeface="標楷體" pitchFamily="65" charset="-120"/>
                <a:ea typeface="標楷體" pitchFamily="65" charset="-120"/>
              </a:rPr>
              <a:t>凡</a:t>
            </a:r>
            <a:r>
              <a:rPr lang="zh-TW" altLang="zh-TW" b="1" dirty="0" smtClean="0">
                <a:latin typeface="標楷體" pitchFamily="65" charset="-120"/>
                <a:ea typeface="標楷體" pitchFamily="65" charset="-120"/>
              </a:rPr>
              <a:t>至</a:t>
            </a:r>
            <a:r>
              <a:rPr lang="zh-TW" altLang="en-US" b="1" dirty="0" smtClean="0">
                <a:latin typeface="標楷體" pitchFamily="65" charset="-120"/>
                <a:ea typeface="標楷體" pitchFamily="65" charset="-120"/>
              </a:rPr>
              <a:t>廠</a:t>
            </a:r>
            <a:r>
              <a:rPr lang="zh-TW" altLang="en-US" b="1" dirty="0" smtClean="0">
                <a:latin typeface="標楷體" pitchFamily="65" charset="-120"/>
                <a:ea typeface="標楷體" pitchFamily="65" charset="-120"/>
              </a:rPr>
              <a:t>區</a:t>
            </a:r>
            <a:r>
              <a:rPr lang="zh-TW" altLang="zh-TW" b="1" dirty="0" smtClean="0">
                <a:latin typeface="標楷體" pitchFamily="65" charset="-120"/>
                <a:ea typeface="標楷體" pitchFamily="65" charset="-120"/>
              </a:rPr>
              <a:t>交貨前</a:t>
            </a:r>
            <a:r>
              <a:rPr lang="zh-TW" altLang="en-US" b="1" dirty="0" smtClean="0">
                <a:latin typeface="標楷體" pitchFamily="65" charset="-120"/>
                <a:ea typeface="標楷體" pitchFamily="65" charset="-120"/>
              </a:rPr>
              <a:t>，廠商</a:t>
            </a:r>
            <a:r>
              <a:rPr lang="zh-TW" altLang="zh-TW" b="1" dirty="0" smtClean="0">
                <a:latin typeface="標楷體" pitchFamily="65" charset="-120"/>
                <a:ea typeface="標楷體" pitchFamily="65" charset="-120"/>
              </a:rPr>
              <a:t>需先辦理報到後，將已完成報到之</a:t>
            </a:r>
            <a:r>
              <a:rPr lang="en-US" altLang="zh-TW" b="1" dirty="0" err="1" smtClean="0">
                <a:latin typeface="標楷體" pitchFamily="65" charset="-120"/>
                <a:ea typeface="標楷體" pitchFamily="65" charset="-120"/>
              </a:rPr>
              <a:t>QRCode</a:t>
            </a:r>
            <a:r>
              <a:rPr lang="zh-TW" altLang="zh-TW" b="1" dirty="0" smtClean="0">
                <a:latin typeface="標楷體" pitchFamily="65" charset="-120"/>
                <a:ea typeface="標楷體" pitchFamily="65" charset="-120"/>
              </a:rPr>
              <a:t>及證件，提供廠門警衛查核後換證入廠。</a:t>
            </a:r>
            <a:endParaRPr lang="en-US" altLang="zh-TW" b="1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b="1" dirty="0" smtClean="0">
                <a:latin typeface="標楷體" pitchFamily="65" charset="-120"/>
                <a:ea typeface="標楷體" pitchFamily="65" charset="-120"/>
              </a:rPr>
              <a:t>廠商可透過下列三種方式，擇一辦理報到：</a:t>
            </a:r>
            <a:endParaRPr lang="en-US" altLang="zh-TW" b="1" dirty="0" smtClean="0">
              <a:latin typeface="標楷體" pitchFamily="65" charset="-120"/>
              <a:ea typeface="標楷體" pitchFamily="65" charset="-120"/>
            </a:endParaRPr>
          </a:p>
          <a:p>
            <a:pPr>
              <a:buNone/>
            </a:pPr>
            <a:r>
              <a:rPr lang="en-US" altLang="zh-TW" b="1" dirty="0" smtClean="0">
                <a:latin typeface="標楷體" pitchFamily="65" charset="-120"/>
                <a:ea typeface="標楷體" pitchFamily="65" charset="-120"/>
                <a:sym typeface="Wingdings 2"/>
              </a:rPr>
              <a:t>  </a:t>
            </a:r>
            <a:r>
              <a:rPr lang="en-US" altLang="zh-TW" b="1" u="sng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  <a:sym typeface="Wingdings 2"/>
              </a:rPr>
              <a:t>1.</a:t>
            </a:r>
            <a:r>
              <a:rPr lang="zh-TW" altLang="zh-TW" b="1" u="sng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台塑網</a:t>
            </a:r>
            <a:r>
              <a:rPr lang="zh-TW" altLang="en-US" b="1" u="sng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－交貨專區</a:t>
            </a:r>
            <a:endParaRPr lang="en-US" altLang="zh-TW" b="1" u="sng" dirty="0" smtClean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  <a:p>
            <a:pPr>
              <a:buNone/>
            </a:pPr>
            <a:r>
              <a:rPr lang="en-US" altLang="zh-TW" b="1" dirty="0" smtClean="0">
                <a:latin typeface="標楷體" pitchFamily="65" charset="-120"/>
                <a:ea typeface="標楷體" pitchFamily="65" charset="-120"/>
              </a:rPr>
              <a:t>    A.</a:t>
            </a:r>
            <a:r>
              <a:rPr lang="zh-TW" altLang="en-US" b="1" dirty="0" smtClean="0">
                <a:latin typeface="標楷體" pitchFamily="65" charset="-120"/>
                <a:ea typeface="標楷體" pitchFamily="65" charset="-120"/>
              </a:rPr>
              <a:t>網路廠商：供應商專區之訂單管理交貨專區</a:t>
            </a:r>
            <a:endParaRPr lang="en-US" altLang="zh-TW" b="1" dirty="0" smtClean="0">
              <a:latin typeface="標楷體" pitchFamily="65" charset="-120"/>
              <a:ea typeface="標楷體" pitchFamily="65" charset="-120"/>
            </a:endParaRPr>
          </a:p>
          <a:p>
            <a:pPr>
              <a:buNone/>
            </a:pPr>
            <a:r>
              <a:rPr lang="en-US" altLang="zh-TW" b="1" dirty="0" smtClean="0">
                <a:latin typeface="標楷體" pitchFamily="65" charset="-120"/>
                <a:ea typeface="標楷體" pitchFamily="65" charset="-120"/>
              </a:rPr>
              <a:t>    B.</a:t>
            </a:r>
            <a:r>
              <a:rPr lang="zh-TW" altLang="en-US" b="1" dirty="0" smtClean="0">
                <a:latin typeface="標楷體" pitchFamily="65" charset="-120"/>
                <a:ea typeface="標楷體" pitchFamily="65" charset="-120"/>
              </a:rPr>
              <a:t>非網路廠商：台塑企業供應商交貨ｅ化專區</a:t>
            </a:r>
            <a:endParaRPr lang="en-US" altLang="zh-TW" b="1" dirty="0" smtClean="0">
              <a:latin typeface="標楷體" pitchFamily="65" charset="-120"/>
              <a:ea typeface="標楷體" pitchFamily="65" charset="-120"/>
            </a:endParaRPr>
          </a:p>
          <a:p>
            <a:pPr>
              <a:buNone/>
            </a:pPr>
            <a:r>
              <a:rPr lang="en-US" altLang="zh-TW" b="1" dirty="0" smtClean="0">
                <a:latin typeface="標楷體" pitchFamily="65" charset="-120"/>
                <a:ea typeface="標楷體" pitchFamily="65" charset="-120"/>
                <a:sym typeface="Wingdings 2"/>
              </a:rPr>
              <a:t>  </a:t>
            </a:r>
            <a:r>
              <a:rPr lang="en-US" altLang="zh-TW" b="1" u="sng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  <a:sym typeface="Wingdings 2"/>
              </a:rPr>
              <a:t>2.</a:t>
            </a:r>
            <a:r>
              <a:rPr lang="zh-TW" altLang="en-US" b="1" u="sng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  <a:sym typeface="Wingdings 2"/>
              </a:rPr>
              <a:t>智慧型手機－</a:t>
            </a:r>
            <a:r>
              <a:rPr lang="zh-TW" altLang="zh-TW" b="1" u="sng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台塑交貨</a:t>
            </a:r>
            <a:r>
              <a:rPr lang="en-US" altLang="zh-TW" b="1" u="sng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APP</a:t>
            </a:r>
          </a:p>
          <a:p>
            <a:pPr>
              <a:buNone/>
            </a:pPr>
            <a:r>
              <a:rPr lang="en-US" altLang="zh-TW" b="1" dirty="0" smtClean="0">
                <a:latin typeface="標楷體" pitchFamily="65" charset="-120"/>
                <a:ea typeface="標楷體" pitchFamily="65" charset="-120"/>
              </a:rPr>
              <a:t>  </a:t>
            </a:r>
            <a:r>
              <a:rPr lang="en-US" altLang="zh-TW" b="1" u="sng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3.</a:t>
            </a:r>
            <a:r>
              <a:rPr lang="zh-TW" altLang="zh-TW" b="1" u="sng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廠門</a:t>
            </a:r>
            <a:r>
              <a:rPr lang="zh-TW" altLang="en-US" b="1" u="sng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－台塑廠商交貨</a:t>
            </a:r>
            <a:r>
              <a:rPr lang="zh-TW" altLang="zh-TW" b="1" u="sng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</a:rPr>
              <a:t>自動報到系統</a:t>
            </a:r>
            <a:endParaRPr lang="zh-TW" altLang="en-US" u="sng" dirty="0">
              <a:solidFill>
                <a:srgbClr val="FF0000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3" name="投影片編號版面配置區 2"/>
          <p:cNvSpPr>
            <a:spLocks noGrp="1"/>
          </p:cNvSpPr>
          <p:nvPr>
            <p:ph type="sldNum" sz="quarter" idx="11"/>
          </p:nvPr>
        </p:nvSpPr>
        <p:spPr>
          <a:xfrm>
            <a:off x="8647272" y="6407944"/>
            <a:ext cx="365760" cy="365125"/>
          </a:xfrm>
        </p:spPr>
        <p:txBody>
          <a:bodyPr/>
          <a:lstStyle/>
          <a:p>
            <a:pPr>
              <a:defRPr/>
            </a:pPr>
            <a:fld id="{8192C529-A082-4050-8990-A17687A1EF2A}" type="slidenum">
              <a:rPr lang="zh-CN" altLang="en-US" smtClean="0"/>
              <a:pPr>
                <a:defRPr/>
              </a:pPr>
              <a:t>3</a:t>
            </a:fld>
            <a:endParaRPr lang="en-US" altLang="zh-CN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977900" y="-279400"/>
            <a:ext cx="7617460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>
              <a:lnSpc>
                <a:spcPct val="85000"/>
              </a:lnSpc>
              <a:defRPr/>
            </a:pPr>
            <a:r>
              <a:rPr lang="zh-TW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資材交貨廠商自動報到作業</a:t>
            </a:r>
            <a:endParaRPr lang="en-US" altLang="zh-CN" sz="2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6" name="五邊形 5"/>
          <p:cNvSpPr/>
          <p:nvPr/>
        </p:nvSpPr>
        <p:spPr>
          <a:xfrm>
            <a:off x="413657" y="1012371"/>
            <a:ext cx="2667000" cy="46808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000" dirty="0" smtClean="0">
                <a:latin typeface="標楷體" pitchFamily="65" charset="-120"/>
                <a:ea typeface="標楷體" pitchFamily="65" charset="-120"/>
              </a:rPr>
              <a:t>一、作業規定</a:t>
            </a:r>
            <a:endParaRPr lang="zh-TW" altLang="en-US" sz="3000" dirty="0"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3076" name="Picture 4" descr="C:\Program Files (x86)\Microsoft Office\MEDIA\CAGCAT10\j0195812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44720" y="5192482"/>
            <a:ext cx="1225076" cy="12604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917" y="1714946"/>
            <a:ext cx="6750050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群組 13"/>
          <p:cNvGrpSpPr/>
          <p:nvPr/>
        </p:nvGrpSpPr>
        <p:grpSpPr>
          <a:xfrm>
            <a:off x="254003" y="3548739"/>
            <a:ext cx="8737600" cy="3178629"/>
            <a:chOff x="148771" y="1099436"/>
            <a:chExt cx="8737600" cy="3178629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t="8073" b="34718"/>
            <a:stretch>
              <a:fillRect/>
            </a:stretch>
          </p:blipFill>
          <p:spPr bwMode="auto">
            <a:xfrm>
              <a:off x="148771" y="1099436"/>
              <a:ext cx="8737600" cy="3178629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 b="50220"/>
            <a:stretch>
              <a:fillRect/>
            </a:stretch>
          </p:blipFill>
          <p:spPr bwMode="auto">
            <a:xfrm>
              <a:off x="156479" y="2628523"/>
              <a:ext cx="1361077" cy="164954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</p:spPr>
        </p:pic>
      </p:grpSp>
      <p:sp>
        <p:nvSpPr>
          <p:cNvPr id="3" name="投影片編號版面配置區 2"/>
          <p:cNvSpPr>
            <a:spLocks noGrp="1"/>
          </p:cNvSpPr>
          <p:nvPr>
            <p:ph type="sldNum" sz="quarter" idx="11"/>
          </p:nvPr>
        </p:nvSpPr>
        <p:spPr>
          <a:xfrm>
            <a:off x="8647272" y="6407944"/>
            <a:ext cx="365760" cy="365125"/>
          </a:xfrm>
        </p:spPr>
        <p:txBody>
          <a:bodyPr/>
          <a:lstStyle/>
          <a:p>
            <a:pPr>
              <a:defRPr/>
            </a:pPr>
            <a:fld id="{8192C529-A082-4050-8990-A17687A1EF2A}" type="slidenum">
              <a:rPr lang="zh-CN" altLang="en-US" smtClean="0"/>
              <a:pPr>
                <a:defRPr/>
              </a:pPr>
              <a:t>4</a:t>
            </a:fld>
            <a:endParaRPr lang="en-US" altLang="zh-CN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977900" y="-279400"/>
            <a:ext cx="7617460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>
              <a:lnSpc>
                <a:spcPct val="85000"/>
              </a:lnSpc>
              <a:defRPr/>
            </a:pPr>
            <a:r>
              <a:rPr lang="zh-TW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資材交貨廠商自動報到作業</a:t>
            </a:r>
            <a:endParaRPr lang="en-US" altLang="zh-CN" sz="2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7" name="五邊形 6"/>
          <p:cNvSpPr/>
          <p:nvPr/>
        </p:nvSpPr>
        <p:spPr>
          <a:xfrm>
            <a:off x="424543" y="968828"/>
            <a:ext cx="3741057" cy="46808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3200" dirty="0" smtClean="0">
                <a:latin typeface="標楷體" pitchFamily="65" charset="-120"/>
                <a:ea typeface="標楷體" pitchFamily="65" charset="-120"/>
              </a:rPr>
              <a:t>二、廠商報到方式</a:t>
            </a:r>
            <a:endParaRPr lang="zh-TW" altLang="en-US" sz="30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9" name="AutoShape 10"/>
          <p:cNvSpPr>
            <a:spLocks noChangeArrowheads="1"/>
          </p:cNvSpPr>
          <p:nvPr/>
        </p:nvSpPr>
        <p:spPr bwMode="auto">
          <a:xfrm>
            <a:off x="640300" y="1608833"/>
            <a:ext cx="6391871" cy="503238"/>
          </a:xfrm>
          <a:prstGeom prst="flowChartAlternateProcess">
            <a:avLst/>
          </a:prstGeom>
          <a:solidFill>
            <a:srgbClr val="000080"/>
          </a:solidFill>
          <a:ln w="38100" algn="ctr">
            <a:noFill/>
            <a:miter lim="800000"/>
            <a:headEnd/>
            <a:tailEnd/>
          </a:ln>
          <a:effectLst>
            <a:outerShdw dist="107763" dir="8100000" algn="ctr" rotWithShape="0">
              <a:schemeClr val="accent2">
                <a:alpha val="50000"/>
              </a:schemeClr>
            </a:outerShdw>
          </a:effectLst>
        </p:spPr>
        <p:txBody>
          <a:bodyPr wrap="none" anchor="ctr"/>
          <a:lstStyle/>
          <a:p>
            <a:pPr marL="265113" indent="-265113">
              <a:defRPr/>
            </a:pPr>
            <a:r>
              <a:rPr lang="en-US" altLang="zh-TW" sz="2400" dirty="0" smtClean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  <a:t>A.</a:t>
            </a:r>
            <a:r>
              <a:rPr lang="zh-TW" altLang="en-US" sz="2400" dirty="0" smtClean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  <a:t>網路廠商：供應商專區之訂單管理交貨專區</a:t>
            </a:r>
            <a:endParaRPr lang="en-US" altLang="zh-TW" sz="2400" dirty="0">
              <a:solidFill>
                <a:schemeClr val="bg1"/>
              </a:solidFill>
              <a:latin typeface="標楷體" pitchFamily="65" charset="-120"/>
              <a:ea typeface="標楷體" pitchFamily="65" charset="-120"/>
            </a:endParaRPr>
          </a:p>
        </p:txBody>
      </p:sp>
      <p:cxnSp>
        <p:nvCxnSpPr>
          <p:cNvPr id="16" name="直線單箭頭接點 15"/>
          <p:cNvCxnSpPr/>
          <p:nvPr/>
        </p:nvCxnSpPr>
        <p:spPr>
          <a:xfrm>
            <a:off x="1752600" y="3167743"/>
            <a:ext cx="195943" cy="34834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五邊形 18"/>
          <p:cNvSpPr/>
          <p:nvPr/>
        </p:nvSpPr>
        <p:spPr>
          <a:xfrm>
            <a:off x="4247243" y="968828"/>
            <a:ext cx="4245428" cy="46808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3200" dirty="0" smtClean="0">
                <a:latin typeface="標楷體" pitchFamily="65" charset="-120"/>
                <a:ea typeface="標楷體" pitchFamily="65" charset="-120"/>
              </a:rPr>
              <a:t>1.</a:t>
            </a:r>
            <a:r>
              <a:rPr lang="zh-TW" altLang="zh-TW" sz="3200" dirty="0" smtClean="0">
                <a:latin typeface="標楷體" pitchFamily="65" charset="-120"/>
                <a:ea typeface="標楷體" pitchFamily="65" charset="-120"/>
              </a:rPr>
              <a:t>台塑網</a:t>
            </a:r>
            <a:r>
              <a:rPr lang="zh-TW" altLang="en-US" sz="3200" dirty="0" smtClean="0">
                <a:latin typeface="標楷體" pitchFamily="65" charset="-120"/>
                <a:ea typeface="標楷體" pitchFamily="65" charset="-120"/>
              </a:rPr>
              <a:t>－交貨專區</a:t>
            </a:r>
            <a:endParaRPr lang="zh-TW" altLang="en-US" sz="3000" dirty="0">
              <a:latin typeface="標楷體" pitchFamily="65" charset="-120"/>
              <a:ea typeface="標楷體" pitchFamily="65" charset="-12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群組 11"/>
          <p:cNvGrpSpPr/>
          <p:nvPr/>
        </p:nvGrpSpPr>
        <p:grpSpPr>
          <a:xfrm>
            <a:off x="1774394" y="1162944"/>
            <a:ext cx="7315200" cy="3530600"/>
            <a:chOff x="1774394" y="1184716"/>
            <a:chExt cx="7315200" cy="3530600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74394" y="1184716"/>
              <a:ext cx="7315200" cy="3530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342359" y="2656111"/>
              <a:ext cx="1729259" cy="6769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矩形 10"/>
            <p:cNvSpPr/>
            <p:nvPr/>
          </p:nvSpPr>
          <p:spPr>
            <a:xfrm>
              <a:off x="7326086" y="2873829"/>
              <a:ext cx="1578428" cy="22860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3" name="投影片編號版面配置區 2"/>
          <p:cNvSpPr>
            <a:spLocks noGrp="1"/>
          </p:cNvSpPr>
          <p:nvPr>
            <p:ph type="sldNum" sz="quarter" idx="11"/>
          </p:nvPr>
        </p:nvSpPr>
        <p:spPr>
          <a:xfrm>
            <a:off x="8647272" y="6407944"/>
            <a:ext cx="365760" cy="365125"/>
          </a:xfrm>
        </p:spPr>
        <p:txBody>
          <a:bodyPr/>
          <a:lstStyle/>
          <a:p>
            <a:pPr>
              <a:defRPr/>
            </a:pPr>
            <a:fld id="{8192C529-A082-4050-8990-A17687A1EF2A}" type="slidenum">
              <a:rPr lang="zh-CN" altLang="en-US" smtClean="0"/>
              <a:pPr>
                <a:defRPr/>
              </a:pPr>
              <a:t>5</a:t>
            </a:fld>
            <a:endParaRPr lang="en-US" altLang="zh-CN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977900" y="-279400"/>
            <a:ext cx="7617460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>
              <a:lnSpc>
                <a:spcPct val="85000"/>
              </a:lnSpc>
              <a:defRPr/>
            </a:pPr>
            <a:r>
              <a:rPr lang="zh-TW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資材交貨廠商自動報到作業</a:t>
            </a:r>
            <a:endParaRPr lang="en-US" altLang="zh-CN" sz="2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7" name="五邊形 6"/>
          <p:cNvSpPr/>
          <p:nvPr/>
        </p:nvSpPr>
        <p:spPr>
          <a:xfrm>
            <a:off x="424543" y="968828"/>
            <a:ext cx="4245428" cy="46808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3200" dirty="0" smtClean="0">
                <a:latin typeface="標楷體" pitchFamily="65" charset="-120"/>
                <a:ea typeface="標楷體" pitchFamily="65" charset="-120"/>
              </a:rPr>
              <a:t>1.</a:t>
            </a:r>
            <a:r>
              <a:rPr lang="zh-TW" altLang="zh-TW" sz="3200" dirty="0" smtClean="0">
                <a:latin typeface="標楷體" pitchFamily="65" charset="-120"/>
                <a:ea typeface="標楷體" pitchFamily="65" charset="-120"/>
              </a:rPr>
              <a:t>台塑網</a:t>
            </a:r>
            <a:r>
              <a:rPr lang="zh-TW" altLang="en-US" sz="3200" dirty="0" smtClean="0">
                <a:latin typeface="標楷體" pitchFamily="65" charset="-120"/>
                <a:ea typeface="標楷體" pitchFamily="65" charset="-120"/>
              </a:rPr>
              <a:t>－交貨專區</a:t>
            </a:r>
            <a:endParaRPr lang="zh-TW" altLang="en-US" sz="30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8" name="AutoShape 10"/>
          <p:cNvSpPr>
            <a:spLocks noChangeArrowheads="1"/>
          </p:cNvSpPr>
          <p:nvPr/>
        </p:nvSpPr>
        <p:spPr bwMode="auto">
          <a:xfrm>
            <a:off x="640300" y="1608833"/>
            <a:ext cx="6391871" cy="503238"/>
          </a:xfrm>
          <a:prstGeom prst="flowChartAlternateProcess">
            <a:avLst/>
          </a:prstGeom>
          <a:solidFill>
            <a:srgbClr val="000080"/>
          </a:solidFill>
          <a:ln w="38100" algn="ctr">
            <a:noFill/>
            <a:miter lim="800000"/>
            <a:headEnd/>
            <a:tailEnd/>
          </a:ln>
          <a:effectLst>
            <a:outerShdw dist="107763" dir="8100000" algn="ctr" rotWithShape="0">
              <a:schemeClr val="accent2">
                <a:alpha val="50000"/>
              </a:schemeClr>
            </a:outerShdw>
          </a:effectLst>
        </p:spPr>
        <p:txBody>
          <a:bodyPr wrap="none" anchor="ctr"/>
          <a:lstStyle/>
          <a:p>
            <a:pPr marL="265113" indent="-265113">
              <a:defRPr/>
            </a:pPr>
            <a:r>
              <a:rPr lang="en-US" altLang="zh-TW" sz="2400" dirty="0" smtClean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  <a:t>B.</a:t>
            </a:r>
            <a:r>
              <a:rPr lang="zh-TW" altLang="en-US" sz="2400" dirty="0" smtClean="0">
                <a:solidFill>
                  <a:schemeClr val="bg1"/>
                </a:solidFill>
                <a:latin typeface="標楷體" pitchFamily="65" charset="-120"/>
                <a:ea typeface="標楷體" pitchFamily="65" charset="-120"/>
              </a:rPr>
              <a:t>非網路廠商：台塑企業供應商交貨ｅ化專區</a:t>
            </a:r>
            <a:endParaRPr lang="en-US" altLang="zh-TW" sz="2400" dirty="0">
              <a:solidFill>
                <a:schemeClr val="bg1"/>
              </a:solidFill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 b="9522"/>
          <a:stretch>
            <a:fillRect/>
          </a:stretch>
        </p:blipFill>
        <p:spPr bwMode="auto">
          <a:xfrm>
            <a:off x="283027" y="3286131"/>
            <a:ext cx="8086042" cy="352724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cxnSp>
        <p:nvCxnSpPr>
          <p:cNvPr id="13" name="直線單箭頭接點 12"/>
          <p:cNvCxnSpPr>
            <a:stCxn id="11" idx="1"/>
          </p:cNvCxnSpPr>
          <p:nvPr/>
        </p:nvCxnSpPr>
        <p:spPr>
          <a:xfrm flipH="1">
            <a:off x="7043057" y="2966357"/>
            <a:ext cx="283029" cy="27758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群組 9"/>
          <p:cNvGrpSpPr/>
          <p:nvPr/>
        </p:nvGrpSpPr>
        <p:grpSpPr>
          <a:xfrm>
            <a:off x="174170" y="2449302"/>
            <a:ext cx="8860970" cy="4276830"/>
            <a:chOff x="174170" y="2449302"/>
            <a:chExt cx="8860970" cy="4276830"/>
          </a:xfrm>
        </p:grpSpPr>
        <p:pic>
          <p:nvPicPr>
            <p:cNvPr id="5" name="圖片 4"/>
            <p:cNvPicPr/>
            <p:nvPr/>
          </p:nvPicPr>
          <p:blipFill>
            <a:blip r:embed="rId2" cstate="print"/>
            <a:srcRect l="12156" t="13258" r="3821" b="34659"/>
            <a:stretch>
              <a:fillRect/>
            </a:stretch>
          </p:blipFill>
          <p:spPr>
            <a:xfrm>
              <a:off x="174170" y="2449302"/>
              <a:ext cx="8860970" cy="4276830"/>
            </a:xfrm>
            <a:prstGeom prst="rect">
              <a:avLst/>
            </a:prstGeom>
            <a:ln w="25400">
              <a:solidFill>
                <a:schemeClr val="accent1"/>
              </a:solidFill>
            </a:ln>
          </p:spPr>
        </p:pic>
        <p:sp>
          <p:nvSpPr>
            <p:cNvPr id="9" name="矩形 8"/>
            <p:cNvSpPr/>
            <p:nvPr/>
          </p:nvSpPr>
          <p:spPr>
            <a:xfrm>
              <a:off x="3929743" y="4517572"/>
              <a:ext cx="1839686" cy="27214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3" name="投影片編號版面配置區 2"/>
          <p:cNvSpPr>
            <a:spLocks noGrp="1"/>
          </p:cNvSpPr>
          <p:nvPr>
            <p:ph type="sldNum" sz="quarter" idx="11"/>
          </p:nvPr>
        </p:nvSpPr>
        <p:spPr>
          <a:xfrm>
            <a:off x="8647272" y="6407944"/>
            <a:ext cx="365760" cy="365125"/>
          </a:xfrm>
        </p:spPr>
        <p:txBody>
          <a:bodyPr/>
          <a:lstStyle/>
          <a:p>
            <a:pPr>
              <a:defRPr/>
            </a:pPr>
            <a:fld id="{8192C529-A082-4050-8990-A17687A1EF2A}" type="slidenum">
              <a:rPr lang="zh-CN" altLang="en-US" smtClean="0"/>
              <a:pPr>
                <a:defRPr/>
              </a:pPr>
              <a:t>6</a:t>
            </a:fld>
            <a:endParaRPr lang="en-US" altLang="zh-CN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977900" y="-279400"/>
            <a:ext cx="7617460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>
              <a:lnSpc>
                <a:spcPct val="85000"/>
              </a:lnSpc>
              <a:defRPr/>
            </a:pPr>
            <a:r>
              <a:rPr lang="zh-TW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資材交貨廠商自動報到作業</a:t>
            </a:r>
            <a:endParaRPr lang="en-US" altLang="zh-CN" sz="2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20484" y="723045"/>
            <a:ext cx="86106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zh-TW" altLang="zh-TW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※</a:t>
            </a:r>
            <a:r>
              <a:rPr kumimoji="1" lang="zh-TW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利用「</a:t>
            </a:r>
            <a:r>
              <a:rPr kumimoji="1" lang="zh-TW" sz="2800" b="1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台塑網交貨專區</a:t>
            </a:r>
            <a:r>
              <a:rPr kumimoji="1" lang="zh-TW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」辦理報到入廠手續，</a:t>
            </a:r>
            <a:endParaRPr kumimoji="1" lang="en-US" altLang="zh-TW" sz="28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TW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  </a:t>
            </a:r>
            <a:r>
              <a:rPr kumimoji="1" lang="zh-TW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操作</a:t>
            </a:r>
            <a:r>
              <a:rPr kumimoji="1" lang="zh-TW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步驟</a:t>
            </a:r>
            <a:r>
              <a:rPr kumimoji="1" lang="zh-TW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如下：</a:t>
            </a:r>
            <a:endParaRPr kumimoji="1" lang="en-US" altLang="zh-TW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標楷體" pitchFamily="65" charset="-120"/>
              <a:ea typeface="標楷體" pitchFamily="65" charset="-120"/>
              <a:cs typeface="Times New Roman" pitchFamily="18" charset="0"/>
            </a:endParaRPr>
          </a:p>
          <a:p>
            <a:pPr marL="1077913" lvl="0" indent="-1077913"/>
            <a:r>
              <a:rPr kumimoji="1" lang="zh-TW" altLang="en-US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步驟</a:t>
            </a:r>
            <a:r>
              <a:rPr kumimoji="1" lang="en-US" altLang="zh-TW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1</a:t>
            </a:r>
            <a:r>
              <a:rPr kumimoji="1" lang="zh-TW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：出貨前，登入台塑網，輸入</a:t>
            </a:r>
            <a:r>
              <a:rPr kumimoji="1" lang="en-US" altLang="zh-TW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『</a:t>
            </a:r>
            <a:r>
              <a:rPr kumimoji="1" lang="zh-TW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訂單編號</a:t>
            </a:r>
            <a:r>
              <a:rPr kumimoji="1" lang="en-US" altLang="zh-TW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』</a:t>
            </a:r>
            <a:r>
              <a:rPr kumimoji="1" lang="zh-TW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、</a:t>
            </a:r>
            <a:r>
              <a:rPr kumimoji="1" lang="en-US" altLang="zh-TW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『</a:t>
            </a:r>
            <a:r>
              <a:rPr kumimoji="1" lang="zh-TW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交貨日</a:t>
            </a:r>
            <a:r>
              <a:rPr kumimoji="1" lang="en-US" altLang="zh-TW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』</a:t>
            </a:r>
            <a:r>
              <a:rPr kumimoji="1" lang="zh-TW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、交貨</a:t>
            </a:r>
            <a:r>
              <a:rPr kumimoji="1" lang="en-US" altLang="zh-TW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『</a:t>
            </a:r>
            <a:r>
              <a:rPr kumimoji="1" lang="zh-TW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車牌號碼</a:t>
            </a:r>
            <a:r>
              <a:rPr kumimoji="1" lang="en-US" altLang="zh-TW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』</a:t>
            </a:r>
            <a:r>
              <a:rPr kumimoji="1" lang="zh-TW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與人員</a:t>
            </a:r>
            <a:r>
              <a:rPr kumimoji="1" lang="en-US" altLang="zh-TW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『</a:t>
            </a:r>
            <a:r>
              <a:rPr kumimoji="1" lang="zh-TW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身分證字號</a:t>
            </a:r>
            <a:r>
              <a:rPr kumimoji="1" lang="en-US" altLang="zh-TW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』</a:t>
            </a:r>
            <a:r>
              <a:rPr kumimoji="1" lang="zh-TW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等資料。</a:t>
            </a:r>
            <a:endParaRPr kumimoji="1" lang="zh-TW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標楷體" pitchFamily="65" charset="-120"/>
              <a:ea typeface="標楷體" pitchFamily="65" charset="-120"/>
              <a:cs typeface="新細明體" pitchFamily="18" charset="-12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261256" y="4236357"/>
            <a:ext cx="8641444" cy="589643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1"/>
          </p:nvPr>
        </p:nvSpPr>
        <p:spPr>
          <a:xfrm>
            <a:off x="8647272" y="6407944"/>
            <a:ext cx="365760" cy="365125"/>
          </a:xfrm>
        </p:spPr>
        <p:txBody>
          <a:bodyPr/>
          <a:lstStyle/>
          <a:p>
            <a:pPr>
              <a:defRPr/>
            </a:pPr>
            <a:fld id="{8192C529-A082-4050-8990-A17687A1EF2A}" type="slidenum">
              <a:rPr lang="zh-CN" altLang="en-US" smtClean="0"/>
              <a:pPr>
                <a:defRPr/>
              </a:pPr>
              <a:t>7</a:t>
            </a:fld>
            <a:endParaRPr lang="en-US" altLang="zh-CN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977900" y="-279400"/>
            <a:ext cx="7617460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>
              <a:lnSpc>
                <a:spcPct val="85000"/>
              </a:lnSpc>
              <a:defRPr/>
            </a:pPr>
            <a:r>
              <a:rPr lang="zh-TW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資材交貨廠商自動報到作業</a:t>
            </a:r>
            <a:endParaRPr lang="en-US" altLang="zh-CN" sz="2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29344" y="1059712"/>
            <a:ext cx="80227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77913" indent="-1077913"/>
            <a:r>
              <a:rPr kumimoji="1" lang="zh-TW" altLang="en-US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步驟</a:t>
            </a:r>
            <a:r>
              <a:rPr lang="en-US" altLang="zh-TW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2</a:t>
            </a:r>
            <a:r>
              <a:rPr lang="zh-TW" altLang="zh-TW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：列印「交貨清單」，並且右上角印有已完成報到之</a:t>
            </a:r>
            <a:r>
              <a:rPr lang="zh-TW" altLang="zh-TW" sz="2400" dirty="0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【網路報到</a:t>
            </a:r>
            <a:r>
              <a:rPr lang="en-US" altLang="zh-TW" sz="2400" dirty="0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-</a:t>
            </a:r>
            <a:r>
              <a:rPr lang="zh-TW" altLang="zh-TW" sz="2400" dirty="0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警衛掃描用】</a:t>
            </a:r>
            <a:r>
              <a:rPr lang="en-US" altLang="zh-TW" sz="2400" dirty="0" err="1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QRCode</a:t>
            </a:r>
            <a:r>
              <a:rPr lang="zh-TW" altLang="zh-TW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。</a:t>
            </a:r>
            <a:endParaRPr lang="zh-TW" altLang="en-US" sz="2400" dirty="0">
              <a:solidFill>
                <a:schemeClr val="tx1"/>
              </a:solidFill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9" name="圖片 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2771" y="2264238"/>
            <a:ext cx="8610600" cy="2603827"/>
          </a:xfrm>
          <a:prstGeom prst="rect">
            <a:avLst/>
          </a:prstGeom>
          <a:noFill/>
          <a:ln w="2540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849085" y="5343050"/>
            <a:ext cx="8077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990600" lvl="0" indent="-990600" eaLnBrk="1" hangingPunct="1"/>
            <a:r>
              <a:rPr kumimoji="1" lang="zh-TW" altLang="en-US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步驟</a:t>
            </a:r>
            <a:r>
              <a:rPr kumimoji="1" lang="en-US" altLang="zh-TW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3</a:t>
            </a:r>
            <a:r>
              <a:rPr kumimoji="1" lang="zh-TW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：</a:t>
            </a:r>
            <a:r>
              <a:rPr kumimoji="1" lang="zh-TW" altLang="en-US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「交貨清單」及證件</a:t>
            </a:r>
            <a:r>
              <a:rPr kumimoji="1" lang="zh-TW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，提供警衛查核確認後，更換入廠證刷卡進廠。</a:t>
            </a:r>
            <a:endParaRPr kumimoji="1" lang="zh-TW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標楷體" pitchFamily="65" charset="-120"/>
              <a:ea typeface="標楷體" pitchFamily="65" charset="-120"/>
              <a:cs typeface="新細明體" pitchFamily="18" charset="-120"/>
            </a:endParaRPr>
          </a:p>
        </p:txBody>
      </p:sp>
      <p:cxnSp>
        <p:nvCxnSpPr>
          <p:cNvPr id="10" name="直線單箭頭接點 9"/>
          <p:cNvCxnSpPr/>
          <p:nvPr/>
        </p:nvCxnSpPr>
        <p:spPr>
          <a:xfrm>
            <a:off x="6281057" y="1872343"/>
            <a:ext cx="979714" cy="609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7347856" y="2318657"/>
            <a:ext cx="1621973" cy="892629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 dirty="0"/>
          </a:p>
        </p:txBody>
      </p:sp>
      <p:cxnSp>
        <p:nvCxnSpPr>
          <p:cNvPr id="15" name="直線接點 14"/>
          <p:cNvCxnSpPr/>
          <p:nvPr/>
        </p:nvCxnSpPr>
        <p:spPr>
          <a:xfrm>
            <a:off x="7434943" y="3145971"/>
            <a:ext cx="148045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群組 17"/>
          <p:cNvGrpSpPr/>
          <p:nvPr/>
        </p:nvGrpSpPr>
        <p:grpSpPr>
          <a:xfrm>
            <a:off x="2264229" y="2884714"/>
            <a:ext cx="6781796" cy="3243944"/>
            <a:chOff x="1149985" y="2537359"/>
            <a:chExt cx="6844030" cy="1759662"/>
          </a:xfrm>
        </p:grpSpPr>
        <p:pic>
          <p:nvPicPr>
            <p:cNvPr id="16" name="圖片 15"/>
            <p:cNvPicPr/>
            <p:nvPr/>
          </p:nvPicPr>
          <p:blipFill>
            <a:blip r:embed="rId2" cstate="print"/>
            <a:srcRect b="15048"/>
            <a:stretch>
              <a:fillRect/>
            </a:stretch>
          </p:blipFill>
          <p:spPr bwMode="auto">
            <a:xfrm>
              <a:off x="1149985" y="2537359"/>
              <a:ext cx="6844030" cy="1759662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  <a:miter lim="800000"/>
              <a:headEnd/>
              <a:tailEnd/>
            </a:ln>
          </p:spPr>
        </p:pic>
        <p:sp>
          <p:nvSpPr>
            <p:cNvPr id="24577" name="Text Box 1"/>
            <p:cNvSpPr txBox="1">
              <a:spLocks noChangeArrowheads="1"/>
            </p:cNvSpPr>
            <p:nvPr/>
          </p:nvSpPr>
          <p:spPr bwMode="auto">
            <a:xfrm>
              <a:off x="7118979" y="3144618"/>
              <a:ext cx="810636" cy="89520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64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zh-TW" altLang="en-US" sz="1200" b="1" i="0" u="none" strike="noStrike" cap="none" normalizeH="0" baseline="0" dirty="0" smtClean="0">
                  <a:ln>
                    <a:noFill/>
                  </a:ln>
                  <a:solidFill>
                    <a:srgbClr val="0000FF"/>
                  </a:solidFill>
                  <a:effectLst/>
                  <a:latin typeface="標楷體" pitchFamily="65" charset="-120"/>
                  <a:ea typeface="標楷體" pitchFamily="65" charset="-120"/>
                  <a:cs typeface="新細明體" pitchFamily="18" charset="-120"/>
                </a:rPr>
                <a:t>司機掃描用</a:t>
              </a:r>
              <a:endParaRPr kumimoji="1" lang="zh-TW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新細明體" pitchFamily="18" charset="-120"/>
                <a:cs typeface="新細明體" pitchFamily="18" charset="-120"/>
              </a:endParaRPr>
            </a:p>
          </p:txBody>
        </p:sp>
      </p:grp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9713" y="0"/>
            <a:ext cx="471487" cy="139700"/>
          </a:xfrm>
          <a:prstGeom prst="rect">
            <a:avLst/>
          </a:prstGeom>
          <a:noFill/>
          <a:ln w="9525" cap="flat" cmpd="sng">
            <a:noFill/>
            <a:prstDash val="solid"/>
            <a:miter lim="800000"/>
            <a:headEnd/>
            <a:tailEnd/>
          </a:ln>
        </p:spPr>
      </p:pic>
      <p:sp>
        <p:nvSpPr>
          <p:cNvPr id="10" name="灯片编号占位符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>
            <a:normAutofit/>
          </a:bodyPr>
          <a:lstStyle/>
          <a:p>
            <a:fld id="{D903C470-4767-43F1-B958-E2B5A77E6103}" type="slidenum">
              <a:rPr lang="zh-CN" altLang="en-US" b="1" smtClean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</a:rPr>
              <a:pPr/>
              <a:t>8</a:t>
            </a:fld>
            <a:endParaRPr lang="en-US" altLang="zh-CN" b="1" dirty="0" smtClean="0">
              <a:solidFill>
                <a:schemeClr val="tx1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0" name="Rectangle 5"/>
          <p:cNvSpPr>
            <a:spLocks noChangeArrowheads="1"/>
          </p:cNvSpPr>
          <p:nvPr/>
        </p:nvSpPr>
        <p:spPr bwMode="auto">
          <a:xfrm>
            <a:off x="977900" y="-279400"/>
            <a:ext cx="7617460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>
              <a:lnSpc>
                <a:spcPct val="85000"/>
              </a:lnSpc>
              <a:defRPr/>
            </a:pPr>
            <a:r>
              <a:rPr lang="zh-TW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交貨廠商自動報到系統</a:t>
            </a:r>
            <a:endParaRPr lang="en-US" altLang="zh-CN" sz="2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9" name="AutoShape 10"/>
          <p:cNvSpPr>
            <a:spLocks noChangeArrowheads="1"/>
          </p:cNvSpPr>
          <p:nvPr/>
        </p:nvSpPr>
        <p:spPr bwMode="auto">
          <a:xfrm>
            <a:off x="455238" y="1554403"/>
            <a:ext cx="1487862" cy="503238"/>
          </a:xfrm>
          <a:prstGeom prst="flowChartAlternateProcess">
            <a:avLst/>
          </a:prstGeom>
          <a:solidFill>
            <a:srgbClr val="000080"/>
          </a:solidFill>
          <a:ln w="38100" algn="ctr">
            <a:noFill/>
            <a:miter lim="800000"/>
            <a:headEnd/>
            <a:tailEnd/>
          </a:ln>
          <a:effectLst>
            <a:outerShdw dist="107763" dir="8100000" algn="ctr" rotWithShape="0">
              <a:schemeClr val="accent2">
                <a:alpha val="50000"/>
              </a:schemeClr>
            </a:outerShdw>
          </a:effectLst>
        </p:spPr>
        <p:txBody>
          <a:bodyPr wrap="none" anchor="ctr"/>
          <a:lstStyle/>
          <a:p>
            <a:pPr marL="265113" indent="-265113">
              <a:defRPr/>
            </a:pPr>
            <a:r>
              <a:rPr lang="zh-TW" altLang="en-US" sz="2400" dirty="0" smtClean="0">
                <a:solidFill>
                  <a:prstClr val="white"/>
                </a:solidFill>
                <a:latin typeface="標楷體" pitchFamily="65" charset="-120"/>
                <a:ea typeface="標楷體" pitchFamily="65" charset="-120"/>
              </a:rPr>
              <a:t>交貨</a:t>
            </a:r>
            <a:r>
              <a:rPr lang="en-US" altLang="zh-TW" sz="2400" dirty="0" smtClean="0">
                <a:solidFill>
                  <a:prstClr val="white"/>
                </a:solidFill>
                <a:latin typeface="標楷體" pitchFamily="65" charset="-120"/>
                <a:ea typeface="標楷體" pitchFamily="65" charset="-120"/>
              </a:rPr>
              <a:t>APP</a:t>
            </a:r>
            <a:endParaRPr lang="en-US" altLang="zh-TW" sz="2400" dirty="0">
              <a:solidFill>
                <a:prstClr val="white"/>
              </a:solidFill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328704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5677" y="2579927"/>
            <a:ext cx="1865906" cy="3712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" name="矩形 49"/>
          <p:cNvSpPr/>
          <p:nvPr/>
        </p:nvSpPr>
        <p:spPr>
          <a:xfrm>
            <a:off x="239486" y="6351666"/>
            <a:ext cx="6781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8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點選</a:t>
            </a:r>
            <a:r>
              <a:rPr lang="en-US" altLang="zh-TW" sz="18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【              】或【  】</a:t>
            </a:r>
            <a:r>
              <a:rPr lang="en-US" altLang="zh-TW" sz="1800" dirty="0" err="1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進行</a:t>
            </a:r>
            <a:r>
              <a:rPr lang="zh-TW" altLang="en-US" sz="18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交貨單掃描</a:t>
            </a:r>
            <a:endParaRPr lang="zh-TW" altLang="en-US" sz="1800" dirty="0">
              <a:solidFill>
                <a:schemeClr val="tx1"/>
              </a:solidFill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51" name="圖片 5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96981" y="6407168"/>
            <a:ext cx="1615589" cy="276031"/>
          </a:xfrm>
          <a:prstGeom prst="rect">
            <a:avLst/>
          </a:prstGeom>
        </p:spPr>
      </p:pic>
      <p:pic>
        <p:nvPicPr>
          <p:cNvPr id="52" name="圖片 5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62579" y="6417864"/>
            <a:ext cx="297049" cy="266107"/>
          </a:xfrm>
          <a:prstGeom prst="rect">
            <a:avLst/>
          </a:prstGeom>
        </p:spPr>
      </p:pic>
      <p:sp>
        <p:nvSpPr>
          <p:cNvPr id="68" name="向右箭號 67"/>
          <p:cNvSpPr/>
          <p:nvPr/>
        </p:nvSpPr>
        <p:spPr bwMode="auto">
          <a:xfrm>
            <a:off x="2209791" y="3603185"/>
            <a:ext cx="195943" cy="1730828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228600" marR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20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Tahoma" charset="0"/>
            </a:endParaRPr>
          </a:p>
        </p:txBody>
      </p:sp>
      <p:sp>
        <p:nvSpPr>
          <p:cNvPr id="22" name="矩形 21"/>
          <p:cNvSpPr/>
          <p:nvPr/>
        </p:nvSpPr>
        <p:spPr bwMode="auto">
          <a:xfrm>
            <a:off x="7935686" y="2993574"/>
            <a:ext cx="1023258" cy="1230086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228600" marR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20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Tahoma" charset="0"/>
            </a:endParaRPr>
          </a:p>
        </p:txBody>
      </p:sp>
      <p:cxnSp>
        <p:nvCxnSpPr>
          <p:cNvPr id="24" name="直線單箭頭接點 23"/>
          <p:cNvCxnSpPr/>
          <p:nvPr/>
        </p:nvCxnSpPr>
        <p:spPr bwMode="auto">
          <a:xfrm flipV="1">
            <a:off x="5421086" y="4267218"/>
            <a:ext cx="3037114" cy="2286000"/>
          </a:xfrm>
          <a:prstGeom prst="straightConnector1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五邊形 13"/>
          <p:cNvSpPr/>
          <p:nvPr/>
        </p:nvSpPr>
        <p:spPr>
          <a:xfrm>
            <a:off x="424542" y="968828"/>
            <a:ext cx="5540829" cy="46808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3200" dirty="0" smtClean="0">
                <a:latin typeface="標楷體" pitchFamily="65" charset="-120"/>
                <a:ea typeface="標楷體" pitchFamily="65" charset="-120"/>
                <a:sym typeface="Wingdings 2"/>
              </a:rPr>
              <a:t>2.</a:t>
            </a:r>
            <a:r>
              <a:rPr lang="zh-TW" altLang="en-US" sz="3200" dirty="0" smtClean="0">
                <a:latin typeface="標楷體" pitchFamily="65" charset="-120"/>
                <a:ea typeface="標楷體" pitchFamily="65" charset="-120"/>
                <a:sym typeface="Wingdings 2"/>
              </a:rPr>
              <a:t>智慧型手機－</a:t>
            </a:r>
            <a:r>
              <a:rPr lang="zh-TW" altLang="zh-TW" sz="3200" dirty="0" smtClean="0">
                <a:latin typeface="標楷體" pitchFamily="65" charset="-120"/>
                <a:ea typeface="標楷體" pitchFamily="65" charset="-120"/>
              </a:rPr>
              <a:t>台塑交貨</a:t>
            </a:r>
            <a:r>
              <a:rPr lang="en-US" altLang="zh-TW" sz="3200" dirty="0" smtClean="0">
                <a:latin typeface="標楷體" pitchFamily="65" charset="-120"/>
                <a:ea typeface="標楷體" pitchFamily="65" charset="-120"/>
              </a:rPr>
              <a:t>APP</a:t>
            </a:r>
            <a:endParaRPr lang="zh-TW" altLang="en-US" sz="30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26" name="Rectangle 2"/>
          <p:cNvSpPr>
            <a:spLocks noChangeArrowheads="1"/>
          </p:cNvSpPr>
          <p:nvPr/>
        </p:nvSpPr>
        <p:spPr bwMode="auto">
          <a:xfrm>
            <a:off x="2068279" y="1453248"/>
            <a:ext cx="730431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kumimoji="1" lang="zh-TW" altLang="zh-TW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※</a:t>
            </a:r>
            <a:r>
              <a:rPr kumimoji="1" lang="zh-TW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利用「</a:t>
            </a:r>
            <a:r>
              <a:rPr kumimoji="1" lang="zh-TW" altLang="en-US" sz="2800" dirty="0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台塑交貨</a:t>
            </a:r>
            <a:r>
              <a:rPr kumimoji="1" lang="en-US" altLang="zh-TW" sz="2800" dirty="0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APP</a:t>
            </a:r>
            <a:r>
              <a:rPr kumimoji="1" lang="zh-TW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」辦理報到入廠手續，</a:t>
            </a:r>
            <a:endParaRPr kumimoji="1" lang="en-US" altLang="zh-TW" sz="28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zh-TW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  </a:t>
            </a:r>
            <a:r>
              <a:rPr kumimoji="1" lang="zh-TW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操作</a:t>
            </a:r>
            <a:r>
              <a:rPr kumimoji="1" lang="zh-TW" alt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步驟</a:t>
            </a:r>
            <a:r>
              <a:rPr kumimoji="1" lang="zh-TW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如下：</a:t>
            </a:r>
            <a:endParaRPr kumimoji="1" lang="en-US" altLang="zh-TW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標楷體" pitchFamily="65" charset="-120"/>
              <a:ea typeface="標楷體" pitchFamily="65" charset="-120"/>
              <a:cs typeface="Times New Roman" pitchFamily="18" charset="0"/>
            </a:endParaRPr>
          </a:p>
          <a:p>
            <a:pPr marL="1077913" indent="-1077913"/>
            <a:r>
              <a:rPr kumimoji="1" lang="zh-TW" altLang="en-US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步驟</a:t>
            </a:r>
            <a:r>
              <a:rPr kumimoji="1" lang="en-US" altLang="zh-TW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1</a:t>
            </a:r>
            <a:r>
              <a:rPr kumimoji="1" lang="zh-TW" altLang="en-US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：</a:t>
            </a:r>
            <a:r>
              <a:rPr kumimoji="1" lang="zh-TW" altLang="en-US" sz="24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智慧型手機下載安裝「台塑交貨</a:t>
            </a:r>
            <a:r>
              <a:rPr kumimoji="1" lang="en-US" altLang="zh-TW" sz="24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APP</a:t>
            </a:r>
            <a:r>
              <a:rPr kumimoji="1" lang="zh-TW" altLang="en-US" sz="24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」</a:t>
            </a:r>
            <a:r>
              <a:rPr kumimoji="1" lang="zh-TW" altLang="en-US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。</a:t>
            </a:r>
            <a:endParaRPr kumimoji="1" lang="zh-TW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標楷體" pitchFamily="65" charset="-120"/>
              <a:ea typeface="標楷體" pitchFamily="65" charset="-120"/>
              <a:cs typeface="新細明體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0702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投影片編號版面配置區 2"/>
          <p:cNvSpPr>
            <a:spLocks noGrp="1"/>
          </p:cNvSpPr>
          <p:nvPr>
            <p:ph type="sldNum" sz="quarter" idx="10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3D3D6EA1-1BE7-49BB-A7A2-24A01707DF42}" type="slidenum">
              <a:rPr lang="zh-CN" altLang="en-US" smtClean="0">
                <a:solidFill>
                  <a:schemeClr val="tx1"/>
                </a:solidFill>
              </a:rPr>
              <a:pPr>
                <a:defRPr/>
              </a:pPr>
              <a:t>9</a:t>
            </a:fld>
            <a:endParaRPr lang="en-US" altLang="zh-CN" dirty="0">
              <a:solidFill>
                <a:schemeClr val="tx1"/>
              </a:solidFill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977900" y="-279400"/>
            <a:ext cx="7617460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eaLnBrk="1" hangingPunct="1">
              <a:lnSpc>
                <a:spcPct val="85000"/>
              </a:lnSpc>
              <a:defRPr/>
            </a:pPr>
            <a:r>
              <a:rPr lang="zh-TW" altLang="en-US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交貨廠商自動報到系統</a:t>
            </a:r>
            <a:endParaRPr lang="en-US" altLang="zh-CN" sz="2800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0801" y="1585675"/>
            <a:ext cx="1909954" cy="3643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/>
        </p:nvSpPr>
        <p:spPr>
          <a:xfrm>
            <a:off x="1075856" y="5117598"/>
            <a:ext cx="16890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8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掃描交貨單上的</a:t>
            </a:r>
            <a:r>
              <a:rPr lang="en-US" altLang="zh-TW" sz="18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QR </a:t>
            </a:r>
            <a:r>
              <a:rPr lang="en-US" altLang="zh-TW" sz="1800" dirty="0" err="1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Code圖示</a:t>
            </a:r>
            <a:endParaRPr lang="zh-TW" altLang="en-US" sz="1800" dirty="0">
              <a:solidFill>
                <a:schemeClr val="tx1"/>
              </a:solidFill>
              <a:latin typeface="標楷體" pitchFamily="65" charset="-120"/>
              <a:ea typeface="標楷體" pitchFamily="65" charset="-120"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1504" y="1553018"/>
            <a:ext cx="1975489" cy="3739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矩形 9"/>
          <p:cNvSpPr/>
          <p:nvPr/>
        </p:nvSpPr>
        <p:spPr>
          <a:xfrm>
            <a:off x="3614027" y="5118422"/>
            <a:ext cx="21662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8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輸入完成後點選</a:t>
            </a:r>
            <a:r>
              <a:rPr lang="en-US" altLang="zh-TW" sz="18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/>
            </a:r>
            <a:br>
              <a:rPr lang="en-US" altLang="zh-TW" sz="18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</a:br>
            <a:r>
              <a:rPr lang="en-US" altLang="zh-TW" sz="18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【Gen </a:t>
            </a:r>
            <a:r>
              <a:rPr lang="en-US" altLang="zh-TW" sz="1800" dirty="0" err="1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Code】產生入廠所需之QR</a:t>
            </a:r>
            <a:r>
              <a:rPr lang="en-US" altLang="zh-TW" sz="18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 Code</a:t>
            </a:r>
            <a:endParaRPr lang="zh-TW" altLang="en-US" sz="1800" dirty="0">
              <a:solidFill>
                <a:schemeClr val="tx1"/>
              </a:solidFill>
              <a:latin typeface="標楷體" pitchFamily="65" charset="-120"/>
              <a:ea typeface="標楷體" pitchFamily="65" charset="-120"/>
            </a:endParaRPr>
          </a:p>
        </p:txBody>
      </p:sp>
      <p:grpSp>
        <p:nvGrpSpPr>
          <p:cNvPr id="11" name="群組 10"/>
          <p:cNvGrpSpPr/>
          <p:nvPr/>
        </p:nvGrpSpPr>
        <p:grpSpPr>
          <a:xfrm>
            <a:off x="6520520" y="1542129"/>
            <a:ext cx="1970314" cy="3788229"/>
            <a:chOff x="1045030" y="1335149"/>
            <a:chExt cx="2725850" cy="5152735"/>
          </a:xfrm>
        </p:grpSpPr>
        <p:pic>
          <p:nvPicPr>
            <p:cNvPr id="12" name="Picture 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045030" y="1335149"/>
              <a:ext cx="2725850" cy="51527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圖片 12" descr="Screenshot_2017-10-13-12-19-30.jpg"/>
            <p:cNvPicPr>
              <a:picLocks noChangeAspect="1"/>
            </p:cNvPicPr>
            <p:nvPr/>
          </p:nvPicPr>
          <p:blipFill>
            <a:blip r:embed="rId5" cstate="print"/>
            <a:srcRect b="9850"/>
            <a:stretch>
              <a:fillRect/>
            </a:stretch>
          </p:blipFill>
          <p:spPr>
            <a:xfrm>
              <a:off x="1306286" y="2013554"/>
              <a:ext cx="2160134" cy="3461960"/>
            </a:xfrm>
            <a:prstGeom prst="rect">
              <a:avLst/>
            </a:prstGeom>
          </p:spPr>
        </p:pic>
      </p:grpSp>
      <p:sp>
        <p:nvSpPr>
          <p:cNvPr id="14" name="矩形 13"/>
          <p:cNvSpPr/>
          <p:nvPr/>
        </p:nvSpPr>
        <p:spPr>
          <a:xfrm>
            <a:off x="6694699" y="5121402"/>
            <a:ext cx="17199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18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針對所輸入之內容產出對應的</a:t>
            </a:r>
            <a:r>
              <a:rPr lang="en-US" altLang="zh-TW" sz="18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QR Code</a:t>
            </a:r>
            <a:endParaRPr lang="zh-TW" altLang="en-US" sz="1800" dirty="0">
              <a:solidFill>
                <a:schemeClr val="tx1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15" name="向右箭號 14"/>
          <p:cNvSpPr/>
          <p:nvPr/>
        </p:nvSpPr>
        <p:spPr bwMode="auto">
          <a:xfrm>
            <a:off x="3135042" y="2565389"/>
            <a:ext cx="195943" cy="1730828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228600" marR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20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Tahoma" charset="0"/>
            </a:endParaRPr>
          </a:p>
        </p:txBody>
      </p:sp>
      <p:sp>
        <p:nvSpPr>
          <p:cNvPr id="16" name="向右箭號 15"/>
          <p:cNvSpPr/>
          <p:nvPr/>
        </p:nvSpPr>
        <p:spPr bwMode="auto">
          <a:xfrm>
            <a:off x="6008890" y="2598046"/>
            <a:ext cx="195943" cy="1730828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228600" marR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zh-TW" altLang="en-US" sz="20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/>
              <a:latin typeface="Tahoma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729344" y="780306"/>
            <a:ext cx="80227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077913" indent="-1077913"/>
            <a:r>
              <a:rPr kumimoji="1" lang="zh-TW" altLang="en-US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步驟</a:t>
            </a:r>
            <a:r>
              <a:rPr lang="en-US" altLang="zh-TW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2</a:t>
            </a:r>
            <a:r>
              <a:rPr lang="zh-TW" altLang="zh-TW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：開啟</a:t>
            </a:r>
            <a:r>
              <a:rPr lang="en-US" altLang="zh-TW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APP</a:t>
            </a:r>
            <a:r>
              <a:rPr lang="zh-TW" altLang="zh-TW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，掃描「交貨清單」右上角</a:t>
            </a:r>
            <a:endParaRPr lang="en-US" altLang="zh-TW" sz="2400" dirty="0" smtClean="0">
              <a:solidFill>
                <a:schemeClr val="tx1"/>
              </a:solidFill>
              <a:latin typeface="標楷體" pitchFamily="65" charset="-120"/>
              <a:ea typeface="標楷體" pitchFamily="65" charset="-120"/>
            </a:endParaRPr>
          </a:p>
          <a:p>
            <a:pPr marL="1077913" indent="-1077913"/>
            <a:r>
              <a:rPr lang="en-US" altLang="zh-TW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       </a:t>
            </a:r>
            <a:r>
              <a:rPr lang="zh-TW" altLang="zh-TW" sz="2400" dirty="0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【台塑交貨</a:t>
            </a:r>
            <a:r>
              <a:rPr lang="en-US" altLang="zh-TW" sz="2400" dirty="0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APP-</a:t>
            </a:r>
            <a:r>
              <a:rPr lang="zh-TW" altLang="zh-TW" sz="2400" dirty="0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司機掃描用】</a:t>
            </a:r>
            <a:r>
              <a:rPr lang="en-US" altLang="zh-TW" sz="2400" dirty="0" err="1" smtClean="0">
                <a:solidFill>
                  <a:srgbClr val="0000FF"/>
                </a:solidFill>
                <a:latin typeface="標楷體" pitchFamily="65" charset="-120"/>
                <a:ea typeface="標楷體" pitchFamily="65" charset="-120"/>
              </a:rPr>
              <a:t>QRCode</a:t>
            </a:r>
            <a:r>
              <a:rPr lang="zh-TW" altLang="en-US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</a:rPr>
              <a:t>。</a:t>
            </a:r>
            <a:endParaRPr lang="zh-TW" altLang="en-US" sz="2400" dirty="0">
              <a:solidFill>
                <a:schemeClr val="tx1"/>
              </a:solidFill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20" name="Rectangle 1"/>
          <p:cNvSpPr>
            <a:spLocks noChangeArrowheads="1"/>
          </p:cNvSpPr>
          <p:nvPr/>
        </p:nvSpPr>
        <p:spPr bwMode="auto">
          <a:xfrm>
            <a:off x="849085" y="5979888"/>
            <a:ext cx="8077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990600" indent="-990600" eaLnBrk="1" hangingPunct="1"/>
            <a:r>
              <a:rPr kumimoji="1" lang="zh-TW" altLang="en-US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步驟</a:t>
            </a:r>
            <a:r>
              <a:rPr kumimoji="1" lang="en-US" altLang="zh-TW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3</a:t>
            </a:r>
            <a:r>
              <a:rPr kumimoji="1" lang="zh-TW" altLang="en-US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：將</a:t>
            </a:r>
            <a:r>
              <a:rPr kumimoji="1" lang="zh-TW" altLang="en-US" sz="24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手機</a:t>
            </a:r>
            <a:r>
              <a:rPr kumimoji="1" lang="en-US" altLang="zh-TW" sz="2400" dirty="0" err="1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QRCode</a:t>
            </a:r>
            <a:r>
              <a:rPr kumimoji="1" lang="zh-TW" altLang="en-US" sz="2400" dirty="0" smtClean="0">
                <a:solidFill>
                  <a:srgbClr val="FF0000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及證件</a:t>
            </a:r>
            <a:r>
              <a:rPr kumimoji="1" lang="zh-TW" altLang="en-US" sz="2400" dirty="0" smtClean="0">
                <a:solidFill>
                  <a:schemeClr val="tx1"/>
                </a:solidFill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，</a:t>
            </a:r>
            <a:r>
              <a:rPr kumimoji="1" lang="zh-TW" alt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標楷體" pitchFamily="65" charset="-120"/>
                <a:ea typeface="標楷體" pitchFamily="65" charset="-120"/>
                <a:cs typeface="Times New Roman" pitchFamily="18" charset="0"/>
              </a:rPr>
              <a:t>提供警衛查核確認後，更換入廠證刷卡進廠。</a:t>
            </a:r>
            <a:endParaRPr kumimoji="1" lang="zh-TW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標楷體" pitchFamily="65" charset="-120"/>
              <a:ea typeface="標楷體" pitchFamily="65" charset="-120"/>
              <a:cs typeface="新細明體" pitchFamily="18" charset="-12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匯合">
  <a:themeElements>
    <a:clrScheme name="匯合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匯合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匯合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17768</TotalTime>
  <Words>1069</Words>
  <Application>Microsoft Office PowerPoint</Application>
  <PresentationFormat>如螢幕大小 (4:3)</PresentationFormat>
  <Paragraphs>102</Paragraphs>
  <Slides>17</Slides>
  <Notes>0</Notes>
  <HiddenSlides>0</HiddenSlides>
  <MMClips>0</MMClips>
  <ScaleCrop>false</ScaleCrop>
  <HeadingPairs>
    <vt:vector size="8" baseType="variant">
      <vt:variant>
        <vt:lpstr>使用字型</vt:lpstr>
      </vt:variant>
      <vt:variant>
        <vt:i4>12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17</vt:i4>
      </vt:variant>
      <vt:variant>
        <vt:lpstr>自訂放映</vt:lpstr>
      </vt:variant>
      <vt:variant>
        <vt:i4>62</vt:i4>
      </vt:variant>
    </vt:vector>
  </HeadingPairs>
  <TitlesOfParts>
    <vt:vector size="92" baseType="lpstr">
      <vt:lpstr>黑体</vt:lpstr>
      <vt:lpstr>宋体</vt:lpstr>
      <vt:lpstr>微軟正黑體</vt:lpstr>
      <vt:lpstr>新細明體</vt:lpstr>
      <vt:lpstr>標楷體</vt:lpstr>
      <vt:lpstr>Arial</vt:lpstr>
      <vt:lpstr>Lucida Sans Unicode</vt:lpstr>
      <vt:lpstr>Tahoma</vt:lpstr>
      <vt:lpstr>Times New Roman</vt:lpstr>
      <vt:lpstr>Verdana</vt:lpstr>
      <vt:lpstr>Wingdings 2</vt:lpstr>
      <vt:lpstr>Wingdings 3</vt:lpstr>
      <vt:lpstr>匯合</vt:lpstr>
      <vt:lpstr>資材交貨 廠商自動報到作業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倉儲-KPI補充</vt:lpstr>
      <vt:lpstr>倉儲-專案效益</vt:lpstr>
      <vt:lpstr>倉儲-RFID領發料</vt:lpstr>
      <vt:lpstr>倉儲-RFID盤點查找</vt:lpstr>
      <vt:lpstr>進口資材作業推動-暫放行報關</vt:lpstr>
      <vt:lpstr>廈門長庚-盤點</vt:lpstr>
      <vt:lpstr>廈門長庚-檢驗</vt:lpstr>
      <vt:lpstr>廈門長庚-標售</vt:lpstr>
      <vt:lpstr>廈門長庚-料庫異常</vt:lpstr>
      <vt:lpstr>採購-款到發貨</vt:lpstr>
      <vt:lpstr>採購-合約市調檢討</vt:lpstr>
      <vt:lpstr>採購-詢價廠商原則檢討</vt:lpstr>
      <vt:lpstr>採購-統修合約</vt:lpstr>
      <vt:lpstr>採購-KPI</vt:lpstr>
      <vt:lpstr>採購-比較材料明細</vt:lpstr>
      <vt:lpstr>採購-料號改善專案比例</vt:lpstr>
      <vt:lpstr>交辦事項1</vt:lpstr>
      <vt:lpstr>交辦事項2</vt:lpstr>
      <vt:lpstr>交辦事項3</vt:lpstr>
      <vt:lpstr>交辦事項4</vt:lpstr>
      <vt:lpstr>交辦事項6</vt:lpstr>
      <vt:lpstr>倉儲-長庚檢核異常</vt:lpstr>
      <vt:lpstr>採購-合約比率提升推動</vt:lpstr>
      <vt:lpstr>採購-料號改善專案範例</vt:lpstr>
      <vt:lpstr>倉儲-久存備品效益</vt:lpstr>
      <vt:lpstr>倉儲-異常料</vt:lpstr>
      <vt:lpstr>倉儲-集約</vt:lpstr>
      <vt:lpstr>倉儲-平板</vt:lpstr>
      <vt:lpstr>倉儲-3D使用狀況圖片建檔率</vt:lpstr>
      <vt:lpstr>倉儲-聯檢</vt:lpstr>
      <vt:lpstr>採購-越南網路報價</vt:lpstr>
      <vt:lpstr>採購-非網路</vt:lpstr>
      <vt:lpstr>倉儲-福欣原料管理</vt:lpstr>
      <vt:lpstr>倉儲-福欣成本管理</vt:lpstr>
      <vt:lpstr>倉儲-久存備品執行情形</vt:lpstr>
      <vt:lpstr>倉儲-滯料處理</vt:lpstr>
      <vt:lpstr>倉儲-材料交期</vt:lpstr>
      <vt:lpstr>倉儲-寄銷</vt:lpstr>
      <vt:lpstr>倉儲-付款日調整</vt:lpstr>
      <vt:lpstr>倉儲-超額庫存</vt:lpstr>
      <vt:lpstr>採購-交換品</vt:lpstr>
      <vt:lpstr>採購-環保碳粉匣</vt:lpstr>
      <vt:lpstr>採購-IC承載盤回收</vt:lpstr>
      <vt:lpstr>採購-太空袋</vt:lpstr>
      <vt:lpstr>採購-網路競標</vt:lpstr>
      <vt:lpstr>採購-電子發票</vt:lpstr>
      <vt:lpstr>採購-集購議價</vt:lpstr>
      <vt:lpstr>採購-政府採購法補充</vt:lpstr>
      <vt:lpstr>倉儲-3D發料與送貨到廠專案</vt:lpstr>
      <vt:lpstr>進口-免稅申退</vt:lpstr>
      <vt:lpstr>進口-河靜資材514處理進度</vt:lpstr>
      <vt:lpstr>進口-河靜資材發票控管</vt:lpstr>
      <vt:lpstr>進口-河靜資材外債登記</vt:lpstr>
      <vt:lpstr>進口-海運專案</vt:lpstr>
      <vt:lpstr>進口-河靜資材人力</vt:lpstr>
      <vt:lpstr>進口-河靜堆場</vt:lpstr>
      <vt:lpstr>進口KPI-報關文件晚到</vt:lpstr>
      <vt:lpstr>進口KPI-廠內空間不足</vt:lpstr>
      <vt:lpstr>廈門長庚-盤點人員作業疏失</vt:lpstr>
      <vt:lpstr>廈門長庚-檢驗規範不完整</vt:lpstr>
      <vt:lpstr>廈門長庚-磅單未註明標售案號</vt:lpstr>
      <vt:lpstr>廈門長庚-料位卡不明確</vt:lpstr>
    </vt:vector>
  </TitlesOfParts>
  <Company>Dolphin MultiMedia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Paul</dc:creator>
  <cp:lastModifiedBy>N000061904</cp:lastModifiedBy>
  <cp:revision>1372</cp:revision>
  <dcterms:created xsi:type="dcterms:W3CDTF">2000-11-27T18:05:03Z</dcterms:created>
  <dcterms:modified xsi:type="dcterms:W3CDTF">2019-04-08T07:48:48Z</dcterms:modified>
</cp:coreProperties>
</file>