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7304" r:id="rId1"/>
    <p:sldMasterId id="2147483840" r:id="rId2"/>
  </p:sldMasterIdLst>
  <p:notesMasterIdLst>
    <p:notesMasterId r:id="rId15"/>
  </p:notesMasterIdLst>
  <p:handoutMasterIdLst>
    <p:handoutMasterId r:id="rId16"/>
  </p:handoutMasterIdLst>
  <p:sldIdLst>
    <p:sldId id="1034" r:id="rId3"/>
    <p:sldId id="1086" r:id="rId4"/>
    <p:sldId id="1064" r:id="rId5"/>
    <p:sldId id="1065" r:id="rId6"/>
    <p:sldId id="1066" r:id="rId7"/>
    <p:sldId id="1095" r:id="rId8"/>
    <p:sldId id="1090" r:id="rId9"/>
    <p:sldId id="1091" r:id="rId10"/>
    <p:sldId id="1092" r:id="rId11"/>
    <p:sldId id="1093" r:id="rId12"/>
    <p:sldId id="1094" r:id="rId13"/>
    <p:sldId id="814" r:id="rId14"/>
  </p:sldIdLst>
  <p:sldSz cx="9144000" cy="6858000" type="screen4x3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CDE5D227-D27D-471F-BDD0-4C5BD0331A89}">
          <p14:sldIdLst>
            <p14:sldId id="1034"/>
            <p14:sldId id="1086"/>
            <p14:sldId id="1064"/>
            <p14:sldId id="1065"/>
            <p14:sldId id="1066"/>
            <p14:sldId id="1095"/>
            <p14:sldId id="1090"/>
            <p14:sldId id="1091"/>
            <p14:sldId id="1092"/>
            <p14:sldId id="1093"/>
            <p14:sldId id="1094"/>
            <p14:sldId id="81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935">
          <p15:clr>
            <a:srgbClr val="A4A3A4"/>
          </p15:clr>
        </p15:guide>
        <p15:guide id="2" pos="33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000FF"/>
    <a:srgbClr val="2929B1"/>
    <a:srgbClr val="C0C0C0"/>
    <a:srgbClr val="1A1A70"/>
    <a:srgbClr val="002060"/>
    <a:srgbClr val="A50021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3" autoAdjust="0"/>
    <p:restoredTop sz="99384" autoAdjust="0"/>
  </p:normalViewPr>
  <p:slideViewPr>
    <p:cSldViewPr>
      <p:cViewPr varScale="1">
        <p:scale>
          <a:sx n="69" d="100"/>
          <a:sy n="69" d="100"/>
        </p:scale>
        <p:origin x="922" y="53"/>
      </p:cViewPr>
      <p:guideLst>
        <p:guide orient="horz" pos="935"/>
        <p:guide pos="3379"/>
      </p:guideLst>
    </p:cSldViewPr>
  </p:slideViewPr>
  <p:outlineViewPr>
    <p:cViewPr>
      <p:scale>
        <a:sx n="33" d="100"/>
        <a:sy n="33" d="100"/>
      </p:scale>
      <p:origin x="0" y="960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2376" y="-5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2946135" cy="496253"/>
          </a:xfrm>
          <a:prstGeom prst="rect">
            <a:avLst/>
          </a:prstGeom>
        </p:spPr>
        <p:txBody>
          <a:bodyPr vert="horz" lIns="91288" tIns="45647" rIns="91288" bIns="45647" rtlCol="0"/>
          <a:lstStyle>
            <a:lvl1pPr algn="l">
              <a:defRPr sz="1200"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49955" y="4"/>
            <a:ext cx="2946135" cy="496253"/>
          </a:xfrm>
          <a:prstGeom prst="rect">
            <a:avLst/>
          </a:prstGeom>
        </p:spPr>
        <p:txBody>
          <a:bodyPr vert="horz" lIns="91288" tIns="45647" rIns="91288" bIns="45647" rtlCol="0"/>
          <a:lstStyle>
            <a:lvl1pPr algn="r">
              <a:defRPr sz="1200"/>
            </a:lvl1pPr>
          </a:lstStyle>
          <a:p>
            <a:pPr>
              <a:defRPr/>
            </a:pPr>
            <a:fld id="{628BE564-3AE4-4297-BADB-99B4B29B59A6}" type="datetimeFigureOut">
              <a:rPr lang="zh-TW" altLang="en-US"/>
              <a:pPr>
                <a:defRPr/>
              </a:pPr>
              <a:t>2015/6/8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4" y="9428800"/>
            <a:ext cx="2946135" cy="496252"/>
          </a:xfrm>
          <a:prstGeom prst="rect">
            <a:avLst/>
          </a:prstGeom>
        </p:spPr>
        <p:txBody>
          <a:bodyPr vert="horz" lIns="91288" tIns="45647" rIns="91288" bIns="45647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49955" y="9428800"/>
            <a:ext cx="2946135" cy="496252"/>
          </a:xfrm>
          <a:prstGeom prst="rect">
            <a:avLst/>
          </a:prstGeom>
        </p:spPr>
        <p:txBody>
          <a:bodyPr vert="horz" lIns="91288" tIns="45647" rIns="91288" bIns="45647" rtlCol="0" anchor="b"/>
          <a:lstStyle>
            <a:lvl1pPr algn="r">
              <a:defRPr sz="1200"/>
            </a:lvl1pPr>
          </a:lstStyle>
          <a:p>
            <a:pPr>
              <a:defRPr/>
            </a:pPr>
            <a:fld id="{76132A85-08EC-47F8-ADB0-691258D3800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892739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4"/>
            <a:ext cx="2946135" cy="496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88" tIns="45647" rIns="91288" bIns="4564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955" y="4"/>
            <a:ext cx="2946135" cy="496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88" tIns="45647" rIns="91288" bIns="4564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5" y="4715192"/>
            <a:ext cx="5437188" cy="446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88" tIns="45647" rIns="91288" bIns="456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428800"/>
            <a:ext cx="2946135" cy="496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88" tIns="45647" rIns="91288" bIns="4564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955" y="9428800"/>
            <a:ext cx="2946135" cy="496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88" tIns="45647" rIns="91288" bIns="4564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1BF9FC07-2E8F-49B7-87EE-73126589719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9966434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0799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D7C2-176D-430A-9402-E37EF08D6DA1}" type="datetime1">
              <a:rPr lang="zh-TW" altLang="en-US" smtClean="0"/>
              <a:t>2015/6/8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D0E9-1D2F-4095-B178-4B4C78AABD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70034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D5A16-BB92-4042-A4E0-4F193CD9BF56}" type="datetime1">
              <a:rPr lang="zh-TW" altLang="en-US" smtClean="0"/>
              <a:t>2015/6/8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D0E9-1D2F-4095-B178-4B4C78AABD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4940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60669-0B8C-4605-8EE2-D85AA0C1BA3F}" type="datetime1">
              <a:rPr lang="zh-TW" altLang="en-US" smtClean="0"/>
              <a:t>2015/6/8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D0E9-1D2F-4095-B178-4B4C78AABD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7407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51A2F6-2FE6-4E2D-ADD3-F13F548D632B}" type="datetime1">
              <a:rPr lang="zh-TW" altLang="en-US" smtClean="0"/>
              <a:t>2015/6/8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548A4-A948-4FFE-A1D0-1E7CC1ED9DC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967090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1548000" y="0"/>
            <a:ext cx="7128000" cy="982800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latin typeface="標楷體" pitchFamily="65" charset="-120"/>
                <a:ea typeface="標楷體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C99B0-DD29-4B67-B64D-5665F53BFE5B}" type="datetime1">
              <a:rPr lang="zh-TW" altLang="en-US" smtClean="0"/>
              <a:t>2015/6/8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FCC57-A1A2-4B7F-8C89-3A0321E6E28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370527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/>
          </p:cNvSpPr>
          <p:nvPr userDrawn="1"/>
        </p:nvSpPr>
        <p:spPr>
          <a:xfrm>
            <a:off x="1547813" y="0"/>
            <a:ext cx="7127875" cy="982663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>
              <a:defRPr/>
            </a:pPr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7177D-7489-4737-A6E1-49A2B313B296}" type="datetime1">
              <a:rPr lang="zh-TW" altLang="en-US" smtClean="0"/>
              <a:t>2015/6/8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標楷體" pitchFamily="65" charset="-120"/>
                <a:ea typeface="標楷體" pitchFamily="65" charset="-120"/>
              </a:defRPr>
            </a:lvl1pPr>
          </a:lstStyle>
          <a:p>
            <a:pPr>
              <a:defRPr/>
            </a:pPr>
            <a:fld id="{6623C49C-94CE-4FDD-9264-229209C9868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9473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1548000" y="0"/>
            <a:ext cx="7128000" cy="982800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latin typeface="標楷體" pitchFamily="65" charset="-120"/>
                <a:ea typeface="標楷體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 anchor="b"/>
          <a:lstStyle>
            <a:lvl1pPr>
              <a:defRPr>
                <a:latin typeface="標楷體" pitchFamily="65" charset="-120"/>
                <a:ea typeface="標楷體" pitchFamily="65" charset="-120"/>
              </a:defRPr>
            </a:lvl1pPr>
          </a:lstStyle>
          <a:p>
            <a:pPr>
              <a:defRPr/>
            </a:pPr>
            <a:fld id="{5FC480CE-8E61-4071-B36D-1AC0CA58269C}" type="datetime1">
              <a:rPr lang="zh-TW" altLang="en-US" smtClean="0"/>
              <a:t>2015/6/8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 anchor="b"/>
          <a:lstStyle>
            <a:lvl1pPr>
              <a:defRPr>
                <a:latin typeface="標楷體" pitchFamily="65" charset="-120"/>
                <a:ea typeface="標楷體" pitchFamily="65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標楷體" pitchFamily="65" charset="-120"/>
                <a:ea typeface="標楷體" pitchFamily="65" charset="-120"/>
              </a:defRPr>
            </a:lvl1pPr>
          </a:lstStyle>
          <a:p>
            <a:pPr>
              <a:defRPr/>
            </a:pPr>
            <a:fld id="{A7E59620-8F28-4346-8BF4-D5AE99D3928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214172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1548000" y="0"/>
            <a:ext cx="7128000" cy="982800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latin typeface="標楷體" pitchFamily="65" charset="-120"/>
                <a:ea typeface="標楷體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標楷體" pitchFamily="65" charset="-120"/>
                <a:ea typeface="標楷體" pitchFamily="65" charset="-120"/>
              </a:defRPr>
            </a:lvl1pPr>
          </a:lstStyle>
          <a:p>
            <a:pPr>
              <a:defRPr/>
            </a:pPr>
            <a:fld id="{6F3F65D9-1029-4F16-A6D6-92D141387C9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811233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標楷體" pitchFamily="65" charset="-120"/>
                <a:ea typeface="標楷體" pitchFamily="65" charset="-120"/>
              </a:defRPr>
            </a:lvl1pPr>
          </a:lstStyle>
          <a:p>
            <a:pPr lvl="0"/>
            <a:r>
              <a:rPr lang="zh-TW" altLang="en-US" noProof="0" smtClean="0"/>
              <a:t>按一下圖示以新增表格</a:t>
            </a:r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1548000" y="0"/>
            <a:ext cx="7128000" cy="982800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latin typeface="標楷體" pitchFamily="65" charset="-120"/>
                <a:ea typeface="標楷體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標楷體" pitchFamily="65" charset="-120"/>
                <a:ea typeface="標楷體" pitchFamily="65" charset="-120"/>
              </a:defRPr>
            </a:lvl1pPr>
          </a:lstStyle>
          <a:p>
            <a:pPr>
              <a:defRPr/>
            </a:pPr>
            <a:fld id="{A6C8E218-3D04-4467-B303-091C1DFB05E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23648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9F9D7-9610-4CC4-9873-F1865C3AE04F}" type="datetime1">
              <a:rPr lang="zh-TW" altLang="en-US" smtClean="0"/>
              <a:t>2015/6/8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D0E9-1D2F-4095-B178-4B4C78AABD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58577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D8E0-6DBD-4B75-8AE8-0701C9FAE24A}" type="datetime1">
              <a:rPr lang="zh-TW" altLang="en-US" smtClean="0"/>
              <a:t>2015/6/8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D0E9-1D2F-4095-B178-4B4C78AABDB1}" type="slidenum">
              <a:rPr lang="zh-TW" altLang="en-US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67589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1995A-8FCE-43AA-BEBB-F4AAFE2CC14D}" type="datetime1">
              <a:rPr lang="zh-TW" altLang="en-US" smtClean="0"/>
              <a:t>2015/6/8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D0E9-1D2F-4095-B178-4B4C78AABD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32022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2A553-D0C9-465F-9F6A-4F9CE8C0810F}" type="datetime1">
              <a:rPr lang="zh-TW" altLang="en-US" smtClean="0"/>
              <a:t>2015/6/8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D0E9-1D2F-4095-B178-4B4C78AABD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823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53E91-7F5C-4ED9-A542-A3F17E52DDEB}" type="datetime1">
              <a:rPr lang="zh-TW" altLang="en-US" smtClean="0"/>
              <a:t>2015/6/8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D0E9-1D2F-4095-B178-4B4C78AABD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4246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E51D-FB88-451E-9CB1-6AED71A3067F}" type="datetime1">
              <a:rPr lang="zh-TW" altLang="en-US" smtClean="0"/>
              <a:t>2015/6/8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D0E9-1D2F-4095-B178-4B4C78AABD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7018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90990-E216-4713-A893-C14EDFA48EA9}" type="datetime1">
              <a:rPr lang="zh-TW" altLang="en-US" smtClean="0"/>
              <a:t>2015/6/8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D0E9-1D2F-4095-B178-4B4C78AABD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96426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08953-7D32-41EB-A393-F95671043EE3}" type="datetime1">
              <a:rPr lang="zh-TW" altLang="en-US" smtClean="0"/>
              <a:t>2015/6/8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D0E9-1D2F-4095-B178-4B4C78AABD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60948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F7EA1-7A2A-42DE-80A9-03032552A206}" type="datetime1">
              <a:rPr lang="zh-TW" altLang="en-US" smtClean="0"/>
              <a:t>2015/6/8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2D0E9-1D2F-4095-B178-4B4C78AABDB1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22" name="Picture 10" descr="fpg">
            <a:hlinkClick r:id="" action="ppaction://noaction"/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9" r="6341"/>
          <a:stretch/>
        </p:blipFill>
        <p:spPr bwMode="auto">
          <a:xfrm>
            <a:off x="0" y="15708"/>
            <a:ext cx="1770927" cy="132506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4315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305" r:id="rId1"/>
    <p:sldLayoutId id="2147487306" r:id="rId2"/>
    <p:sldLayoutId id="2147487307" r:id="rId3"/>
    <p:sldLayoutId id="2147487308" r:id="rId4"/>
    <p:sldLayoutId id="2147487309" r:id="rId5"/>
    <p:sldLayoutId id="2147487310" r:id="rId6"/>
    <p:sldLayoutId id="2147487311" r:id="rId7"/>
    <p:sldLayoutId id="2147487312" r:id="rId8"/>
    <p:sldLayoutId id="2147487313" r:id="rId9"/>
    <p:sldLayoutId id="2147487314" r:id="rId10"/>
    <p:sldLayoutId id="214748731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8417243F-186D-4A91-96C7-0C220661355D}" type="datetime1">
              <a:rPr lang="zh-TW" altLang="en-US" smtClean="0"/>
              <a:t>2015/6/8</a:t>
            </a:fld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endParaRPr lang="en-US" altLang="zh-TW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標楷體" pitchFamily="65" charset="-120"/>
                <a:ea typeface="標楷體" pitchFamily="65" charset="-120"/>
              </a:defRPr>
            </a:lvl1pPr>
          </a:lstStyle>
          <a:p>
            <a:pPr>
              <a:defRPr/>
            </a:pPr>
            <a:fld id="{9B28F21D-6A09-4544-BEDA-9B504D60028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071" name="Rectangle 47"/>
          <p:cNvSpPr>
            <a:spLocks noChangeArrowheads="1"/>
          </p:cNvSpPr>
          <p:nvPr userDrawn="1"/>
        </p:nvSpPr>
        <p:spPr bwMode="gray">
          <a:xfrm>
            <a:off x="0" y="952500"/>
            <a:ext cx="228600" cy="5843588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kumimoji="0" lang="zh-TW" altLang="en-US" sz="1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Rectangle 46"/>
          <p:cNvSpPr>
            <a:spLocks noChangeArrowheads="1"/>
          </p:cNvSpPr>
          <p:nvPr userDrawn="1"/>
        </p:nvSpPr>
        <p:spPr bwMode="gray">
          <a:xfrm>
            <a:off x="0" y="854075"/>
            <a:ext cx="1835150" cy="73025"/>
          </a:xfrm>
          <a:prstGeom prst="rect">
            <a:avLst/>
          </a:prstGeom>
          <a:solidFill>
            <a:schemeClr val="accent1">
              <a:alpha val="6588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0" lang="zh-TW" altLang="zh-TW" sz="1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1" name="Rectangle 55"/>
          <p:cNvSpPr>
            <a:spLocks noChangeArrowheads="1"/>
          </p:cNvSpPr>
          <p:nvPr userDrawn="1"/>
        </p:nvSpPr>
        <p:spPr bwMode="auto">
          <a:xfrm>
            <a:off x="252413" y="949325"/>
            <a:ext cx="4752975" cy="698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rgbClr val="CCEC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0" lang="zh-TW" altLang="zh-TW" sz="1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2" name="Rectangle 56"/>
          <p:cNvSpPr>
            <a:spLocks noChangeArrowheads="1"/>
          </p:cNvSpPr>
          <p:nvPr userDrawn="1"/>
        </p:nvSpPr>
        <p:spPr bwMode="gray">
          <a:xfrm rot="-5400000">
            <a:off x="8293894" y="381794"/>
            <a:ext cx="836613" cy="73025"/>
          </a:xfrm>
          <a:prstGeom prst="rect">
            <a:avLst/>
          </a:prstGeom>
          <a:solidFill>
            <a:srgbClr val="99CC00">
              <a:alpha val="6588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0" lang="zh-TW" altLang="zh-TW" sz="1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033" name="Picture 19" descr="fpg logo_2"/>
          <p:cNvPicPr>
            <a:picLocks noChangeAspect="1" noChangeArrowheads="1"/>
          </p:cNvPicPr>
          <p:nvPr userDrawn="1"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53975"/>
            <a:ext cx="1447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293" r:id="rId1"/>
    <p:sldLayoutId id="2147487294" r:id="rId2"/>
    <p:sldLayoutId id="2147487297" r:id="rId3"/>
    <p:sldLayoutId id="2147487301" r:id="rId4"/>
    <p:sldLayoutId id="2147487302" r:id="rId5"/>
    <p:sldLayoutId id="2147487303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75656" y="2708920"/>
            <a:ext cx="62751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 smtClean="0">
                <a:solidFill>
                  <a:srgbClr val="1A1A7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</a:rPr>
              <a:t>麥寮廠區工程包商評核作業</a:t>
            </a:r>
            <a:endParaRPr lang="en-US" altLang="zh-TW" sz="3600" b="1" dirty="0" smtClean="0">
              <a:solidFill>
                <a:srgbClr val="1A1A7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itchFamily="65" charset="-120"/>
            </a:endParaRPr>
          </a:p>
          <a:p>
            <a:pPr algn="ctr"/>
            <a:r>
              <a:rPr lang="zh-TW" altLang="en-US" sz="3600" b="1" dirty="0" smtClean="0">
                <a:solidFill>
                  <a:srgbClr val="1A1A7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</a:rPr>
              <a:t>操作說明</a:t>
            </a:r>
            <a:endParaRPr lang="en-US" altLang="zh-TW" sz="3600" b="1" dirty="0" smtClean="0">
              <a:solidFill>
                <a:srgbClr val="1A1A7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0213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518094" y="1205376"/>
            <a:ext cx="2253706" cy="344128"/>
          </a:xfrm>
          <a:prstGeom prst="rect">
            <a:avLst/>
          </a:prstGeom>
          <a:gradFill rotWithShape="1">
            <a:gsLst>
              <a:gs pos="0">
                <a:srgbClr val="FF99CC">
                  <a:alpha val="71999"/>
                </a:srgbClr>
              </a:gs>
              <a:gs pos="100000">
                <a:srgbClr val="FFFFFF"/>
              </a:gs>
            </a:gsLst>
            <a:lin ang="5400000" scaled="1"/>
          </a:gra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 tIns="18000" bIns="180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0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20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自有工人流動率</a:t>
            </a:r>
            <a:endParaRPr lang="zh-TW" altLang="zh-TW" sz="2000" b="1" dirty="0">
              <a:solidFill>
                <a:srgbClr val="2929B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539552" y="1700808"/>
          <a:ext cx="8208912" cy="125500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528653"/>
                <a:gridCol w="792044"/>
                <a:gridCol w="3888215"/>
              </a:tblGrid>
              <a:tr h="432048"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當月評核內容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總分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評分標準</a:t>
                      </a:r>
                      <a:endParaRPr lang="zh-TW" sz="18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333">
                <a:tc>
                  <a:txBody>
                    <a:bodyPr/>
                    <a:lstStyle/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依流動率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(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＝</a:t>
                      </a:r>
                      <a:r>
                        <a:rPr lang="zh-TW" sz="18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廠商自有人力當月</a:t>
                      </a:r>
                      <a:r>
                        <a:rPr lang="zh-TW" sz="1800" dirty="0" smtClean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「</a:t>
                      </a:r>
                      <a:endParaRPr lang="en-US" altLang="zh-TW" sz="1800" dirty="0" smtClean="0">
                        <a:solidFill>
                          <a:srgbClr val="0000FF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標楷體" panose="03000509000000000000" pitchFamily="65" charset="-120"/>
                      </a:endParaRPr>
                    </a:p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 smtClean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流動人數</a:t>
                      </a:r>
                      <a:r>
                        <a:rPr lang="en-US" sz="1800" dirty="0" smtClean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/</a:t>
                      </a:r>
                      <a:r>
                        <a:rPr lang="zh-TW" sz="18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實際入廠人數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*100%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」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)</a:t>
                      </a:r>
                    </a:p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評分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5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indent="-16510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  <a:tab pos="304800" algn="l"/>
                        </a:tabLst>
                      </a:pP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流動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率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0%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評核本項滿分，每增加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1%</a:t>
                      </a:r>
                      <a:r>
                        <a:rPr 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扣</a:t>
                      </a:r>
                      <a:r>
                        <a:rPr lang="zh-TW" altLang="en-US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 </a:t>
                      </a:r>
                      <a:endParaRPr lang="en-US" altLang="zh-TW" sz="1800" dirty="0" smtClean="0">
                        <a:solidFill>
                          <a:srgbClr val="FF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標楷體" panose="03000509000000000000" pitchFamily="65" charset="-120"/>
                      </a:endParaRPr>
                    </a:p>
                    <a:p>
                      <a:pPr marL="165100" indent="-16510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  <a:tab pos="304800" algn="l"/>
                        </a:tabLs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0.2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分，最低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0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(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流動率≧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25%)</a:t>
                      </a:r>
                      <a:r>
                        <a:rPr 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。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FCC57-A1A2-4B7F-8C89-3A0321E6E283}" type="slidenum">
              <a:rPr lang="en-US" altLang="zh-TW" smtClean="0"/>
              <a:pPr>
                <a:defRPr/>
              </a:pPr>
              <a:t>9</a:t>
            </a:fld>
            <a:endParaRPr lang="en-US" altLang="zh-TW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518094" y="3337111"/>
            <a:ext cx="7654306" cy="34412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tIns="18000" bIns="180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zh-TW" altLang="en-US" b="1" dirty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流動</a:t>
            </a:r>
            <a:r>
              <a:rPr lang="zh-TW" altLang="en-US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人數：廠商自有人力歸屬建檔之</a:t>
            </a:r>
            <a:r>
              <a:rPr lang="zh-TW" altLang="en-US" b="1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取消</a:t>
            </a:r>
            <a:r>
              <a:rPr lang="zh-TW" altLang="en-US" b="1" u="sng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人數與新建人數，取小</a:t>
            </a:r>
            <a:r>
              <a:rPr lang="zh-TW" altLang="en-US" b="1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值</a:t>
            </a:r>
            <a:r>
              <a:rPr lang="zh-TW" altLang="en-US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zh-TW" sz="2000" b="1" dirty="0">
              <a:solidFill>
                <a:srgbClr val="2929B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518094" y="4080876"/>
            <a:ext cx="8302378" cy="21907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tIns="18000" bIns="180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zh-TW" altLang="en-US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例：</a:t>
            </a:r>
            <a:endParaRPr lang="en-US" altLang="zh-TW" b="1" dirty="0" smtClean="0">
              <a:solidFill>
                <a:srgbClr val="2929B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評</a:t>
            </a:r>
            <a:r>
              <a:rPr lang="zh-TW" altLang="en-US" b="1" u="sng" dirty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核</a:t>
            </a:r>
            <a:r>
              <a:rPr lang="zh-TW" altLang="en-US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當月廠商自有人力實際入廠</a:t>
            </a:r>
            <a:r>
              <a:rPr lang="zh-TW" altLang="en-US" b="1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２５人</a:t>
            </a:r>
            <a:r>
              <a:rPr lang="zh-TW" altLang="en-US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，其中有１人取消歸屬人力，另新增２名人力，計算</a:t>
            </a:r>
            <a:r>
              <a:rPr lang="zh-TW" altLang="en-US" b="1" u="sng" dirty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如下：</a:t>
            </a:r>
            <a:endParaRPr lang="en-US" altLang="zh-TW" b="1" u="sng" dirty="0">
              <a:solidFill>
                <a:srgbClr val="2929B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/>
            <a:r>
              <a:rPr lang="zh-TW" altLang="en-US" b="1" dirty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</a:t>
            </a:r>
            <a:r>
              <a:rPr lang="zh-TW" altLang="en-US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流動人力</a:t>
            </a:r>
            <a:r>
              <a:rPr lang="zh-TW" altLang="en-US" b="1" dirty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－＞</a:t>
            </a:r>
            <a:r>
              <a:rPr lang="zh-TW" altLang="en-US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取消１人，新建２人，取小值－＞</a:t>
            </a:r>
            <a:r>
              <a:rPr lang="zh-TW" altLang="en-US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１人</a:t>
            </a:r>
            <a:endParaRPr lang="en-US" altLang="zh-TW" b="1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/>
            <a:r>
              <a:rPr lang="zh-TW" altLang="en-US" b="1" dirty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</a:t>
            </a:r>
            <a:r>
              <a:rPr lang="zh-TW" altLang="en-US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流動率</a:t>
            </a:r>
            <a:r>
              <a:rPr lang="zh-TW" altLang="en-US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－＞１人（流動）／２５人（入廠人數）＊１００％＝</a:t>
            </a:r>
            <a:r>
              <a:rPr lang="zh-TW" altLang="en-US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４％</a:t>
            </a:r>
            <a:endParaRPr lang="en-US" altLang="zh-TW" b="1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/>
            <a:r>
              <a:rPr lang="zh-TW" altLang="en-US" b="1" dirty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</a:t>
            </a:r>
            <a:r>
              <a:rPr lang="zh-TW" altLang="en-US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扣分</a:t>
            </a:r>
            <a:r>
              <a:rPr lang="zh-TW" altLang="en-US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－＞４％</a:t>
            </a:r>
            <a:r>
              <a:rPr lang="zh-TW" altLang="en-US" sz="20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＊０</a:t>
            </a:r>
            <a:r>
              <a:rPr lang="en-US" altLang="zh-TW" sz="20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b="1" dirty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２</a:t>
            </a:r>
            <a:r>
              <a:rPr lang="zh-TW" altLang="en-US" sz="20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分＝</a:t>
            </a:r>
            <a:r>
              <a:rPr lang="zh-TW" altLang="en-US" sz="20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０</a:t>
            </a:r>
            <a:r>
              <a:rPr lang="en-US" altLang="zh-TW" sz="20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８</a:t>
            </a:r>
            <a:r>
              <a:rPr lang="zh-TW" altLang="en-US" sz="20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分</a:t>
            </a:r>
            <a:r>
              <a:rPr lang="zh-TW" altLang="en-US" sz="20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20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得分</a:t>
            </a:r>
            <a:r>
              <a:rPr lang="zh-TW" altLang="en-US" sz="20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－＞５－０</a:t>
            </a:r>
            <a:r>
              <a:rPr lang="en-US" altLang="zh-TW" sz="20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８＝</a:t>
            </a:r>
            <a:r>
              <a:rPr lang="zh-TW" altLang="en-US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４</a:t>
            </a:r>
            <a:r>
              <a:rPr lang="en-US" altLang="zh-TW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２</a:t>
            </a:r>
            <a:r>
              <a:rPr lang="zh-TW" altLang="en-US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分</a:t>
            </a:r>
            <a:r>
              <a:rPr lang="zh-TW" altLang="en-US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000" b="1" dirty="0" smtClean="0">
              <a:solidFill>
                <a:srgbClr val="2929B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/>
            <a:endParaRPr lang="zh-TW" altLang="zh-TW" sz="2000" b="1" dirty="0">
              <a:solidFill>
                <a:srgbClr val="2929B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631070" y="0"/>
            <a:ext cx="7333418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>
              <a:defRPr/>
            </a:pP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2.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廠商</a:t>
            </a: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E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化專區</a:t>
            </a:r>
            <a:r>
              <a:rPr lang="zh-TW" altLang="en-US" sz="2800" b="1" dirty="0">
                <a:latin typeface="標楷體" pitchFamily="65" charset="-120"/>
                <a:ea typeface="標楷體" pitchFamily="65" charset="-120"/>
              </a:rPr>
              <a:t>－施工廠商評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核計算</a:t>
            </a:r>
            <a:endParaRPr kumimoji="0" lang="en-US" altLang="zh-TW" b="1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6968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18095" y="1190684"/>
            <a:ext cx="2253705" cy="344128"/>
          </a:xfrm>
          <a:prstGeom prst="rect">
            <a:avLst/>
          </a:prstGeom>
          <a:gradFill rotWithShape="1">
            <a:gsLst>
              <a:gs pos="0">
                <a:srgbClr val="FF99CC">
                  <a:alpha val="71999"/>
                </a:srgbClr>
              </a:gs>
              <a:gs pos="100000">
                <a:srgbClr val="FFFFFF"/>
              </a:gs>
            </a:gsLst>
            <a:lin ang="5400000" scaled="1"/>
          </a:gra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 tIns="18000" bIns="180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0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入廠申請虛單率</a:t>
            </a:r>
            <a:endParaRPr lang="zh-TW" altLang="zh-TW" sz="2000" b="1" dirty="0">
              <a:solidFill>
                <a:srgbClr val="2929B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518094" y="3444912"/>
            <a:ext cx="2469730" cy="344128"/>
          </a:xfrm>
          <a:prstGeom prst="rect">
            <a:avLst/>
          </a:prstGeom>
          <a:gradFill rotWithShape="1">
            <a:gsLst>
              <a:gs pos="0">
                <a:srgbClr val="FF99CC">
                  <a:alpha val="71999"/>
                </a:srgbClr>
              </a:gs>
              <a:gs pos="100000">
                <a:srgbClr val="FFFFFF"/>
              </a:gs>
            </a:gsLst>
            <a:lin ang="5400000" scaled="1"/>
          </a:gra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 tIns="18000" bIns="180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0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6.</a:t>
            </a:r>
            <a:r>
              <a:rPr lang="zh-TW" altLang="en-US" sz="20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其他工程管理項目</a:t>
            </a:r>
            <a:endParaRPr lang="zh-TW" altLang="zh-TW" sz="2000" b="1" dirty="0">
              <a:solidFill>
                <a:srgbClr val="2929B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/>
          </p:nvPr>
        </p:nvGraphicFramePr>
        <p:xfrm>
          <a:off x="539552" y="1628800"/>
          <a:ext cx="8352927" cy="15156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386322"/>
                <a:gridCol w="677264"/>
                <a:gridCol w="4289341"/>
              </a:tblGrid>
              <a:tr h="190500"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當月評核內容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altLang="en-US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</a:t>
                      </a: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評分標準</a:t>
                      </a:r>
                      <a:endParaRPr lang="zh-TW" sz="18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333">
                <a:tc>
                  <a:txBody>
                    <a:bodyPr/>
                    <a:lstStyle/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依虛單率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(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＝</a:t>
                      </a:r>
                      <a:r>
                        <a:rPr lang="zh-TW" sz="18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實際未入廠總</a:t>
                      </a:r>
                      <a:r>
                        <a:rPr lang="zh-TW" sz="1800" dirty="0" smtClean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日</a:t>
                      </a:r>
                      <a:endParaRPr lang="en-US" altLang="zh-TW" sz="1800" dirty="0" smtClean="0">
                        <a:solidFill>
                          <a:srgbClr val="0000FF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標楷體" panose="03000509000000000000" pitchFamily="65" charset="-120"/>
                      </a:endParaRPr>
                    </a:p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 smtClean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數</a:t>
                      </a:r>
                      <a:r>
                        <a:rPr lang="en-US" sz="18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/</a:t>
                      </a:r>
                      <a:r>
                        <a:rPr lang="zh-TW" sz="18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核准入廠總日數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*100%)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評分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5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indent="-16510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en-US" alt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1.</a:t>
                      </a: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虛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單率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0%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評核本項滿分，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每增加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1%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扣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0.2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分，最低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0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(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虛單率≧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25%)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。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en-US" alt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2.</a:t>
                      </a: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倘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當月無核准入廠總日數時，評核本</a:t>
                      </a: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項</a:t>
                      </a:r>
                      <a:endParaRPr lang="en-US" altLang="zh-TW" sz="1800" dirty="0" smtClean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標楷體" panose="03000509000000000000" pitchFamily="65" charset="-120"/>
                      </a:endParaRPr>
                    </a:p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altLang="en-US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  </a:t>
                      </a: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滿分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。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表格 10"/>
          <p:cNvGraphicFramePr>
            <a:graphicFrameLocks noGrp="1"/>
          </p:cNvGraphicFramePr>
          <p:nvPr>
            <p:extLst/>
          </p:nvPr>
        </p:nvGraphicFramePr>
        <p:xfrm>
          <a:off x="611560" y="4077072"/>
          <a:ext cx="8280920" cy="206424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312368"/>
                <a:gridCol w="720080"/>
                <a:gridCol w="4248472"/>
              </a:tblGrid>
              <a:tr h="190500"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當月評核內容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altLang="en-US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</a:t>
                      </a: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評分標準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1800">
                <a:tc>
                  <a:txBody>
                    <a:bodyPr/>
                    <a:lstStyle/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</a:t>
                      </a:r>
                      <a:r>
                        <a:rPr lang="zh-TW" sz="18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用料、運輸、出入廠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三項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10</a:t>
                      </a:r>
                      <a:endParaRPr lang="zh-TW" sz="18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en-US" alt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1.</a:t>
                      </a: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項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為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「異常點數每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1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點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/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百萬完成</a:t>
                      </a:r>
                      <a:r>
                        <a:rPr 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金額</a:t>
                      </a:r>
                      <a:endParaRPr lang="en-US" altLang="zh-TW" sz="1800" dirty="0" smtClean="0">
                        <a:solidFill>
                          <a:srgbClr val="FF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標楷體" panose="03000509000000000000" pitchFamily="65" charset="-120"/>
                      </a:endParaRPr>
                    </a:p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altLang="en-US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  </a:t>
                      </a:r>
                      <a:r>
                        <a:rPr 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」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扣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1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。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en-US" alt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2.</a:t>
                      </a: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項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為依施工品質及安全衛生檢核</a:t>
                      </a: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異常</a:t>
                      </a:r>
                      <a:endParaRPr lang="en-US" altLang="zh-TW" sz="1800" dirty="0" smtClean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標楷體" panose="03000509000000000000" pitchFamily="65" charset="-120"/>
                      </a:endParaRPr>
                    </a:p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altLang="en-US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  </a:t>
                      </a: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改善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「逾期每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1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天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/</a:t>
                      </a:r>
                      <a:r>
                        <a:rPr 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佰</a:t>
                      </a:r>
                      <a:r>
                        <a:rPr lang="zh-TW" alt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完成</a:t>
                      </a:r>
                      <a:r>
                        <a:rPr 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萬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元」扣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0.5</a:t>
                      </a:r>
                    </a:p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altLang="en-US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  </a:t>
                      </a:r>
                      <a:r>
                        <a:rPr 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</a:t>
                      </a: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。</a:t>
                      </a:r>
                      <a:endParaRPr lang="en-US" altLang="zh-TW" sz="1800" dirty="0" smtClean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標楷體" panose="03000509000000000000" pitchFamily="65" charset="-120"/>
                      </a:endParaRPr>
                    </a:p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en-US" alt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3.</a:t>
                      </a: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本項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總分扣完為止。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1800">
                <a:tc>
                  <a:txBody>
                    <a:bodyPr/>
                    <a:lstStyle/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</a:t>
                      </a:r>
                      <a:r>
                        <a:rPr lang="zh-TW" sz="18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異常改善逾期</a:t>
                      </a:r>
                      <a:endParaRPr lang="zh-TW" sz="1800" dirty="0">
                        <a:solidFill>
                          <a:srgbClr val="0000FF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FCC57-A1A2-4B7F-8C89-3A0321E6E283}" type="slidenum">
              <a:rPr lang="en-US" altLang="zh-TW" smtClean="0"/>
              <a:pPr>
                <a:defRPr/>
              </a:pPr>
              <a:t>10</a:t>
            </a:fld>
            <a:endParaRPr lang="en-US" altLang="zh-TW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631070" y="0"/>
            <a:ext cx="7333418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>
              <a:defRPr/>
            </a:pP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2.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廠商</a:t>
            </a: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E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化專區</a:t>
            </a:r>
            <a:r>
              <a:rPr lang="zh-TW" altLang="en-US" sz="2800" b="1" dirty="0">
                <a:latin typeface="標楷體" pitchFamily="65" charset="-120"/>
                <a:ea typeface="標楷體" pitchFamily="65" charset="-120"/>
              </a:rPr>
              <a:t>－施工廠商評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核計算</a:t>
            </a:r>
            <a:endParaRPr kumimoji="0" lang="en-US" altLang="zh-TW" b="1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6384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內容版面配置區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indent="0" algn="ctr">
              <a:buFontTx/>
              <a:buNone/>
            </a:pPr>
            <a:r>
              <a:rPr lang="zh-TW" altLang="en-US" sz="4000" dirty="0" smtClean="0">
                <a:latin typeface="標楷體" pitchFamily="65" charset="-120"/>
                <a:ea typeface="標楷體" pitchFamily="65" charset="-120"/>
              </a:rPr>
              <a:t>～謝謝指教</a:t>
            </a:r>
            <a:r>
              <a:rPr lang="zh-TW" altLang="en-US" sz="4000" dirty="0">
                <a:latin typeface="標楷體" pitchFamily="65" charset="-120"/>
                <a:ea typeface="標楷體" pitchFamily="65" charset="-120"/>
              </a:rPr>
              <a:t>～</a:t>
            </a:r>
            <a:endParaRPr lang="zh-TW" altLang="en-US" sz="4000" dirty="0" smtClean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3138537"/>
            <a:ext cx="7772400" cy="14700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4894312"/>
            <a:ext cx="6400800" cy="1752600"/>
          </a:xfrm>
        </p:spPr>
        <p:txBody>
          <a:bodyPr/>
          <a:lstStyle/>
          <a:p>
            <a:endParaRPr lang="zh-TW" altLang="en-US"/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 rotWithShape="1">
          <a:blip r:embed="rId2"/>
          <a:srcRect b="16165"/>
          <a:stretch/>
        </p:blipFill>
        <p:spPr>
          <a:xfrm>
            <a:off x="61913" y="1031925"/>
            <a:ext cx="9020175" cy="5709443"/>
          </a:xfrm>
          <a:prstGeom prst="rect">
            <a:avLst/>
          </a:prstGeom>
        </p:spPr>
      </p:pic>
      <p:sp>
        <p:nvSpPr>
          <p:cNvPr id="5" name="內容版面配置區 3"/>
          <p:cNvSpPr txBox="1">
            <a:spLocks/>
          </p:cNvSpPr>
          <p:nvPr/>
        </p:nvSpPr>
        <p:spPr bwMode="auto">
          <a:xfrm>
            <a:off x="1907704" y="2508440"/>
            <a:ext cx="3024336" cy="135260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endParaRPr lang="zh-TW" altLang="en-US" sz="2000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內容版面配置區 3"/>
          <p:cNvSpPr txBox="1">
            <a:spLocks/>
          </p:cNvSpPr>
          <p:nvPr/>
        </p:nvSpPr>
        <p:spPr bwMode="auto">
          <a:xfrm>
            <a:off x="61912" y="4213227"/>
            <a:ext cx="1629768" cy="223885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endParaRPr lang="zh-TW" altLang="en-US" sz="2000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圓角矩形圖說文字 3"/>
          <p:cNvSpPr/>
          <p:nvPr/>
        </p:nvSpPr>
        <p:spPr>
          <a:xfrm>
            <a:off x="3995936" y="4005064"/>
            <a:ext cx="2376264" cy="603498"/>
          </a:xfrm>
          <a:prstGeom prst="wedgeRoundRectCallout">
            <a:avLst>
              <a:gd name="adj1" fmla="val -31033"/>
              <a:gd name="adj2" fmla="val -105446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評核案件查詢</a:t>
            </a:r>
            <a:endParaRPr lang="zh-TW" altLang="en-US" b="1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631070" y="0"/>
            <a:ext cx="7333418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>
              <a:defRPr/>
            </a:pP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1.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廠商</a:t>
            </a: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E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化專區</a:t>
            </a:r>
            <a:r>
              <a:rPr lang="zh-TW" altLang="en-US" sz="2800" b="1" dirty="0">
                <a:latin typeface="標楷體" pitchFamily="65" charset="-120"/>
                <a:ea typeface="標楷體" pitchFamily="65" charset="-120"/>
              </a:rPr>
              <a:t>－施工廠商評核結果查詢</a:t>
            </a:r>
            <a:endParaRPr kumimoji="0" lang="en-US" altLang="zh-TW" b="1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524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/>
          <a:lstStyle/>
          <a:p>
            <a:endParaRPr lang="zh-TW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6"/>
          <a:stretch/>
        </p:blipFill>
        <p:spPr bwMode="auto">
          <a:xfrm>
            <a:off x="0" y="1369368"/>
            <a:ext cx="9201150" cy="4917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文字方塊 3"/>
          <p:cNvSpPr txBox="1"/>
          <p:nvPr/>
        </p:nvSpPr>
        <p:spPr>
          <a:xfrm>
            <a:off x="4604249" y="2521496"/>
            <a:ext cx="3262432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zh-TW" altLang="en-US" b="1" dirty="0" smtClean="0">
                <a:solidFill>
                  <a:srgbClr val="FF0000"/>
                </a:solidFill>
                <a:effectLst/>
              </a:rPr>
              <a:t>列出全部未結案之工程案件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631070" y="0"/>
            <a:ext cx="7333418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>
              <a:defRPr/>
            </a:pP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1.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廠商</a:t>
            </a: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E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化專區</a:t>
            </a:r>
            <a:r>
              <a:rPr lang="zh-TW" altLang="en-US" sz="2800" b="1" dirty="0">
                <a:latin typeface="標楷體" pitchFamily="65" charset="-120"/>
                <a:ea typeface="標楷體" pitchFamily="65" charset="-120"/>
              </a:rPr>
              <a:t>－施工廠商評核結果查詢</a:t>
            </a:r>
            <a:endParaRPr kumimoji="0" lang="en-US" altLang="zh-TW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FCC57-A1A2-4B7F-8C89-3A0321E6E283}" type="slidenum">
              <a:rPr lang="en-US" altLang="zh-TW" smtClean="0"/>
              <a:pPr>
                <a:defRPr/>
              </a:pPr>
              <a:t>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4622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85820" y="1355626"/>
            <a:ext cx="7128000" cy="9828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187"/>
          <a:stretch/>
        </p:blipFill>
        <p:spPr bwMode="auto">
          <a:xfrm>
            <a:off x="42583" y="1412776"/>
            <a:ext cx="9134475" cy="4235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文字方塊 4"/>
          <p:cNvSpPr txBox="1"/>
          <p:nvPr/>
        </p:nvSpPr>
        <p:spPr>
          <a:xfrm>
            <a:off x="4542570" y="2439720"/>
            <a:ext cx="1467068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zh-TW" altLang="en-US" b="1" dirty="0" smtClean="0">
                <a:solidFill>
                  <a:srgbClr val="FF0000"/>
                </a:solidFill>
                <a:effectLst/>
              </a:rPr>
              <a:t>依案件查詢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631070" y="0"/>
            <a:ext cx="7333418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>
              <a:defRPr/>
            </a:pP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1.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廠商</a:t>
            </a: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E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化專區</a:t>
            </a:r>
            <a:r>
              <a:rPr lang="zh-TW" altLang="en-US" sz="2800" b="1" dirty="0">
                <a:latin typeface="標楷體" pitchFamily="65" charset="-120"/>
                <a:ea typeface="標楷體" pitchFamily="65" charset="-120"/>
              </a:rPr>
              <a:t>－施工廠商評核結果查詢</a:t>
            </a:r>
            <a:endParaRPr kumimoji="0" lang="en-US" altLang="zh-TW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FCC57-A1A2-4B7F-8C89-3A0321E6E283}" type="slidenum">
              <a:rPr lang="en-US" altLang="zh-TW" smtClean="0"/>
              <a:pPr>
                <a:defRPr/>
              </a:pPr>
              <a:t>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965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677"/>
          <a:stretch/>
        </p:blipFill>
        <p:spPr bwMode="auto">
          <a:xfrm>
            <a:off x="-85725" y="1582831"/>
            <a:ext cx="931545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631070" y="0"/>
            <a:ext cx="7333418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>
              <a:defRPr/>
            </a:pP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1.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廠商</a:t>
            </a: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E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化專區</a:t>
            </a:r>
            <a:r>
              <a:rPr lang="zh-TW" altLang="en-US" sz="2800" b="1" dirty="0">
                <a:latin typeface="標楷體" pitchFamily="65" charset="-120"/>
                <a:ea typeface="標楷體" pitchFamily="65" charset="-120"/>
              </a:rPr>
              <a:t>－施工廠商評核結果查詢</a:t>
            </a:r>
            <a:endParaRPr kumimoji="0" lang="en-US" altLang="zh-TW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FCC57-A1A2-4B7F-8C89-3A0321E6E283}" type="slidenum">
              <a:rPr lang="en-US" altLang="zh-TW" smtClean="0"/>
              <a:pPr>
                <a:defRPr/>
              </a:pPr>
              <a:t>4</a:t>
            </a:fld>
            <a:endParaRPr lang="en-US" altLang="zh-TW"/>
          </a:p>
        </p:txBody>
      </p:sp>
      <p:grpSp>
        <p:nvGrpSpPr>
          <p:cNvPr id="9" name="群組 8"/>
          <p:cNvGrpSpPr/>
          <p:nvPr/>
        </p:nvGrpSpPr>
        <p:grpSpPr>
          <a:xfrm>
            <a:off x="863588" y="3527047"/>
            <a:ext cx="7416824" cy="766049"/>
            <a:chOff x="323528" y="3022991"/>
            <a:chExt cx="7416824" cy="766049"/>
          </a:xfrm>
        </p:grpSpPr>
        <p:pic>
          <p:nvPicPr>
            <p:cNvPr id="8" name="圖片 7"/>
            <p:cNvPicPr>
              <a:picLocks noChangeAspect="1"/>
            </p:cNvPicPr>
            <p:nvPr/>
          </p:nvPicPr>
          <p:blipFill rotWithShape="1">
            <a:blip r:embed="rId3"/>
            <a:srcRect l="4326" t="25640" r="17296" b="65120"/>
            <a:stretch/>
          </p:blipFill>
          <p:spPr>
            <a:xfrm>
              <a:off x="323528" y="3027744"/>
              <a:ext cx="6984776" cy="761296"/>
            </a:xfrm>
            <a:prstGeom prst="rect">
              <a:avLst/>
            </a:prstGeom>
          </p:spPr>
        </p:pic>
        <p:pic>
          <p:nvPicPr>
            <p:cNvPr id="11" name="圖片 10"/>
            <p:cNvPicPr>
              <a:picLocks noChangeAspect="1"/>
            </p:cNvPicPr>
            <p:nvPr/>
          </p:nvPicPr>
          <p:blipFill rotWithShape="1">
            <a:blip r:embed="rId3"/>
            <a:srcRect l="82300" t="25640" r="2282" b="65156"/>
            <a:stretch/>
          </p:blipFill>
          <p:spPr>
            <a:xfrm>
              <a:off x="6366360" y="3022991"/>
              <a:ext cx="1373992" cy="766049"/>
            </a:xfrm>
            <a:prstGeom prst="rect">
              <a:avLst/>
            </a:prstGeom>
          </p:spPr>
        </p:pic>
        <p:pic>
          <p:nvPicPr>
            <p:cNvPr id="12" name="圖片 11"/>
            <p:cNvPicPr>
              <a:picLocks noChangeAspect="1"/>
            </p:cNvPicPr>
            <p:nvPr/>
          </p:nvPicPr>
          <p:blipFill rotWithShape="1">
            <a:blip r:embed="rId3"/>
            <a:srcRect l="73477" t="26263" r="24907" b="71018"/>
            <a:stretch/>
          </p:blipFill>
          <p:spPr>
            <a:xfrm>
              <a:off x="6444208" y="3068960"/>
              <a:ext cx="144016" cy="216024"/>
            </a:xfrm>
            <a:prstGeom prst="rect">
              <a:avLst/>
            </a:prstGeom>
          </p:spPr>
        </p:pic>
      </p:grpSp>
      <p:sp>
        <p:nvSpPr>
          <p:cNvPr id="14" name="內容版面配置區 3"/>
          <p:cNvSpPr txBox="1">
            <a:spLocks/>
          </p:cNvSpPr>
          <p:nvPr/>
        </p:nvSpPr>
        <p:spPr bwMode="auto">
          <a:xfrm>
            <a:off x="2411760" y="4041632"/>
            <a:ext cx="576064" cy="211591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xtLst/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1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(25</a:t>
            </a:r>
            <a:r>
              <a:rPr lang="zh-TW" altLang="en-US" sz="1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分</a:t>
            </a:r>
            <a:r>
              <a:rPr lang="en-US" altLang="zh-TW" sz="1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1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5" name="內容版面配置區 3"/>
          <p:cNvSpPr txBox="1">
            <a:spLocks/>
          </p:cNvSpPr>
          <p:nvPr/>
        </p:nvSpPr>
        <p:spPr bwMode="auto">
          <a:xfrm>
            <a:off x="3390536" y="4041631"/>
            <a:ext cx="576064" cy="211591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xtLst/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1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(25</a:t>
            </a:r>
            <a:r>
              <a:rPr lang="zh-TW" altLang="en-US" sz="1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分</a:t>
            </a:r>
            <a:r>
              <a:rPr lang="en-US" altLang="zh-TW" sz="1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1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內容版面配置區 3"/>
          <p:cNvSpPr txBox="1">
            <a:spLocks/>
          </p:cNvSpPr>
          <p:nvPr/>
        </p:nvSpPr>
        <p:spPr bwMode="auto">
          <a:xfrm>
            <a:off x="845868" y="3527047"/>
            <a:ext cx="7434544" cy="83805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endParaRPr lang="zh-TW" altLang="en-US" sz="2000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4769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677"/>
          <a:stretch/>
        </p:blipFill>
        <p:spPr bwMode="auto">
          <a:xfrm>
            <a:off x="-85725" y="1582831"/>
            <a:ext cx="931545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631070" y="0"/>
            <a:ext cx="7333418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>
              <a:defRPr/>
            </a:pP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2.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廠商</a:t>
            </a: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E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化專區</a:t>
            </a:r>
            <a:r>
              <a:rPr lang="zh-TW" altLang="en-US" sz="2800" b="1" dirty="0">
                <a:latin typeface="標楷體" pitchFamily="65" charset="-120"/>
                <a:ea typeface="標楷體" pitchFamily="65" charset="-120"/>
              </a:rPr>
              <a:t>－施工廠商評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核計算</a:t>
            </a:r>
            <a:endParaRPr kumimoji="0" lang="en-US" altLang="zh-TW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FCC57-A1A2-4B7F-8C89-3A0321E6E283}" type="slidenum">
              <a:rPr lang="en-US" altLang="zh-TW" smtClean="0"/>
              <a:pPr>
                <a:defRPr/>
              </a:pPr>
              <a:t>5</a:t>
            </a:fld>
            <a:endParaRPr lang="en-US" altLang="zh-TW"/>
          </a:p>
        </p:txBody>
      </p:sp>
      <p:grpSp>
        <p:nvGrpSpPr>
          <p:cNvPr id="9" name="群組 8"/>
          <p:cNvGrpSpPr/>
          <p:nvPr/>
        </p:nvGrpSpPr>
        <p:grpSpPr>
          <a:xfrm>
            <a:off x="863588" y="3527047"/>
            <a:ext cx="7416824" cy="766049"/>
            <a:chOff x="323528" y="3022991"/>
            <a:chExt cx="7416824" cy="766049"/>
          </a:xfrm>
        </p:grpSpPr>
        <p:pic>
          <p:nvPicPr>
            <p:cNvPr id="8" name="圖片 7"/>
            <p:cNvPicPr>
              <a:picLocks noChangeAspect="1"/>
            </p:cNvPicPr>
            <p:nvPr/>
          </p:nvPicPr>
          <p:blipFill rotWithShape="1">
            <a:blip r:embed="rId3"/>
            <a:srcRect l="4326" t="25640" r="17296" b="65120"/>
            <a:stretch/>
          </p:blipFill>
          <p:spPr>
            <a:xfrm>
              <a:off x="323528" y="3027744"/>
              <a:ext cx="6984776" cy="761296"/>
            </a:xfrm>
            <a:prstGeom prst="rect">
              <a:avLst/>
            </a:prstGeom>
          </p:spPr>
        </p:pic>
        <p:pic>
          <p:nvPicPr>
            <p:cNvPr id="11" name="圖片 10"/>
            <p:cNvPicPr>
              <a:picLocks noChangeAspect="1"/>
            </p:cNvPicPr>
            <p:nvPr/>
          </p:nvPicPr>
          <p:blipFill rotWithShape="1">
            <a:blip r:embed="rId3"/>
            <a:srcRect l="82300" t="25640" r="2282" b="65156"/>
            <a:stretch/>
          </p:blipFill>
          <p:spPr>
            <a:xfrm>
              <a:off x="6366360" y="3022991"/>
              <a:ext cx="1373992" cy="766049"/>
            </a:xfrm>
            <a:prstGeom prst="rect">
              <a:avLst/>
            </a:prstGeom>
          </p:spPr>
        </p:pic>
        <p:pic>
          <p:nvPicPr>
            <p:cNvPr id="12" name="圖片 11"/>
            <p:cNvPicPr>
              <a:picLocks noChangeAspect="1"/>
            </p:cNvPicPr>
            <p:nvPr/>
          </p:nvPicPr>
          <p:blipFill rotWithShape="1">
            <a:blip r:embed="rId3"/>
            <a:srcRect l="73477" t="26263" r="24907" b="71018"/>
            <a:stretch/>
          </p:blipFill>
          <p:spPr>
            <a:xfrm>
              <a:off x="6444208" y="3068960"/>
              <a:ext cx="144016" cy="216024"/>
            </a:xfrm>
            <a:prstGeom prst="rect">
              <a:avLst/>
            </a:prstGeom>
          </p:spPr>
        </p:pic>
      </p:grpSp>
      <p:sp>
        <p:nvSpPr>
          <p:cNvPr id="14" name="內容版面配置區 3"/>
          <p:cNvSpPr txBox="1">
            <a:spLocks/>
          </p:cNvSpPr>
          <p:nvPr/>
        </p:nvSpPr>
        <p:spPr bwMode="auto">
          <a:xfrm>
            <a:off x="2411760" y="4041632"/>
            <a:ext cx="576064" cy="211591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xtLst/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1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(25</a:t>
            </a:r>
            <a:r>
              <a:rPr lang="zh-TW" altLang="en-US" sz="1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分</a:t>
            </a:r>
            <a:r>
              <a:rPr lang="en-US" altLang="zh-TW" sz="1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1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5" name="內容版面配置區 3"/>
          <p:cNvSpPr txBox="1">
            <a:spLocks/>
          </p:cNvSpPr>
          <p:nvPr/>
        </p:nvSpPr>
        <p:spPr bwMode="auto">
          <a:xfrm>
            <a:off x="3390536" y="4041631"/>
            <a:ext cx="576064" cy="211591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xtLst/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1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(25</a:t>
            </a:r>
            <a:r>
              <a:rPr lang="zh-TW" altLang="en-US" sz="1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分</a:t>
            </a:r>
            <a:r>
              <a:rPr lang="en-US" altLang="zh-TW" sz="1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1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內容版面配置區 3"/>
          <p:cNvSpPr txBox="1">
            <a:spLocks/>
          </p:cNvSpPr>
          <p:nvPr/>
        </p:nvSpPr>
        <p:spPr bwMode="auto">
          <a:xfrm>
            <a:off x="845868" y="3527047"/>
            <a:ext cx="7434544" cy="83805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endParaRPr lang="zh-TW" altLang="en-US" sz="2000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6" name="內容版面配置區 3"/>
          <p:cNvSpPr txBox="1">
            <a:spLocks/>
          </p:cNvSpPr>
          <p:nvPr/>
        </p:nvSpPr>
        <p:spPr bwMode="auto">
          <a:xfrm>
            <a:off x="815537" y="4597901"/>
            <a:ext cx="7643905" cy="1747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適用案件：麥寮廠區案件，惟託外設計、預約計量及非麥寮廠區</a:t>
            </a:r>
            <a:endParaRPr lang="en-US" altLang="zh-TW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案不適用本項</a:t>
            </a:r>
            <a:r>
              <a:rPr lang="en-US" altLang="zh-TW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7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項目。</a:t>
            </a:r>
            <a:endParaRPr lang="en-US" altLang="zh-TW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lnSpc>
                <a:spcPts val="2000"/>
              </a:lnSpc>
              <a:buFont typeface="Wingdings" panose="05000000000000000000" pitchFamily="2" charset="2"/>
              <a:buNone/>
            </a:pPr>
            <a:r>
              <a:rPr lang="en-US" altLang="zh-TW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評核起迄：提報施工進度後次月</a:t>
            </a:r>
            <a:r>
              <a:rPr lang="en-US" altLang="zh-TW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日開始評核，列印</a:t>
            </a:r>
            <a:r>
              <a:rPr lang="en-US" altLang="zh-TW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99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期工程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付</a:t>
            </a:r>
            <a:endParaRPr lang="en-US" altLang="zh-TW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lnSpc>
                <a:spcPts val="2000"/>
              </a:lnSpc>
              <a:buFont typeface="Wingdings" panose="05000000000000000000" pitchFamily="2" charset="2"/>
              <a:buNone/>
            </a:pP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款申請單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次月</a:t>
            </a:r>
            <a:r>
              <a:rPr lang="en-US" altLang="zh-TW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日為末次評核。</a:t>
            </a:r>
            <a:endParaRPr lang="en-US" altLang="zh-TW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lnSpc>
                <a:spcPts val="2000"/>
              </a:lnSpc>
              <a:buFont typeface="Wingdings" panose="05000000000000000000" pitchFamily="2" charset="2"/>
              <a:buNone/>
            </a:pPr>
            <a:r>
              <a:rPr lang="en-US" altLang="zh-TW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依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各月累計資料進行評核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b="1" u="sng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zh-TW" altLang="en-US" sz="2000" b="1" u="sng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1596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/>
          <p:cNvGraphicFramePr>
            <a:graphicFrameLocks noGrp="1"/>
          </p:cNvGraphicFramePr>
          <p:nvPr>
            <p:extLst/>
          </p:nvPr>
        </p:nvGraphicFramePr>
        <p:xfrm>
          <a:off x="518095" y="1628800"/>
          <a:ext cx="8086353" cy="339124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096344"/>
                <a:gridCol w="669529"/>
                <a:gridCol w="4320480"/>
              </a:tblGrid>
              <a:tr h="360040"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當月評核內容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</a:t>
                      </a:r>
                      <a:r>
                        <a:rPr lang="zh-TW" altLang="en-US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數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評分標準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333">
                <a:tc>
                  <a:txBody>
                    <a:bodyPr/>
                    <a:lstStyle/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施工進度逾期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14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indent="-16510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en-US" alt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1.</a:t>
                      </a:r>
                      <a:r>
                        <a:rPr 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未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發生</a:t>
                      </a:r>
                      <a:r>
                        <a:rPr lang="zh-TW" sz="18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進度</a:t>
                      </a:r>
                      <a:r>
                        <a:rPr lang="zh-TW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逾期</a:t>
                      </a: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或</a:t>
                      </a:r>
                      <a:r>
                        <a:rPr lang="zh-TW" altLang="en-US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逾期</a:t>
                      </a:r>
                      <a:r>
                        <a:rPr lang="en-US" alt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&lt;7</a:t>
                      </a:r>
                      <a:r>
                        <a:rPr lang="zh-TW" altLang="en-US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天</a:t>
                      </a:r>
                      <a:r>
                        <a:rPr lang="zh-TW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者</a:t>
                      </a:r>
                      <a:r>
                        <a:rPr lang="zh-TW" altLang="en-US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不扣分</a:t>
                      </a:r>
                      <a:r>
                        <a:rPr lang="zh-TW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，</a:t>
                      </a: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 </a:t>
                      </a:r>
                      <a:endParaRPr lang="en-US" altLang="zh-TW" sz="1800" dirty="0" smtClean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標楷體" panose="03000509000000000000" pitchFamily="65" charset="-120"/>
                      </a:endParaRPr>
                    </a:p>
                    <a:p>
                      <a:pPr marL="165100" indent="-16510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  </a:t>
                      </a:r>
                      <a:r>
                        <a:rPr lang="zh-TW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發生</a:t>
                      </a:r>
                      <a:r>
                        <a:rPr lang="zh-TW" sz="18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進度</a:t>
                      </a:r>
                      <a:r>
                        <a:rPr 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逾期</a:t>
                      </a:r>
                      <a:r>
                        <a:rPr lang="en-US" alt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7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~13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天</a:t>
                      </a:r>
                      <a:r>
                        <a:rPr lang="zh-TW" sz="18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</a:t>
                      </a:r>
                      <a:r>
                        <a:rPr lang="zh-TW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核</a:t>
                      </a:r>
                      <a:r>
                        <a:rPr lang="en-US" alt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11</a:t>
                      </a:r>
                      <a:r>
                        <a:rPr lang="zh-TW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(-3</a:t>
                      </a: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)</a:t>
                      </a:r>
                      <a:r>
                        <a:rPr lang="zh-TW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，</a:t>
                      </a:r>
                      <a:endParaRPr lang="en-US" altLang="zh-TW" sz="1800" dirty="0" smtClean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標楷體" panose="03000509000000000000" pitchFamily="65" charset="-120"/>
                      </a:endParaRPr>
                    </a:p>
                    <a:p>
                      <a:pPr marL="165100" indent="-16510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  </a:t>
                      </a:r>
                      <a:r>
                        <a:rPr lang="zh-TW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發生</a:t>
                      </a:r>
                      <a:r>
                        <a:rPr lang="zh-TW" sz="18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進度</a:t>
                      </a:r>
                      <a:r>
                        <a:rPr 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逾期</a:t>
                      </a:r>
                      <a:r>
                        <a:rPr lang="en-US" alt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14~30</a:t>
                      </a:r>
                      <a:r>
                        <a:rPr 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天</a:t>
                      </a:r>
                      <a:r>
                        <a:rPr lang="zh-TW" sz="18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</a:t>
                      </a:r>
                      <a:r>
                        <a:rPr lang="zh-TW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核</a:t>
                      </a:r>
                      <a:r>
                        <a:rPr lang="en-US" alt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7</a:t>
                      </a:r>
                      <a:r>
                        <a:rPr lang="zh-TW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(-7</a:t>
                      </a: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)</a:t>
                      </a: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，</a:t>
                      </a:r>
                      <a:endParaRPr lang="en-US" altLang="zh-TW" sz="1800" dirty="0" smtClean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標楷體" panose="03000509000000000000" pitchFamily="65" charset="-120"/>
                      </a:endParaRPr>
                    </a:p>
                    <a:p>
                      <a:pPr marL="165100" marR="0" indent="-16510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  <a:defRPr/>
                      </a:pP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發生</a:t>
                      </a:r>
                      <a:r>
                        <a:rPr lang="zh-TW" altLang="zh-TW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進度</a:t>
                      </a:r>
                      <a:r>
                        <a:rPr lang="zh-TW" alt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逾期</a:t>
                      </a:r>
                      <a:r>
                        <a:rPr lang="en-US" alt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&gt;30</a:t>
                      </a:r>
                      <a:r>
                        <a:rPr lang="zh-TW" alt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天</a:t>
                      </a:r>
                      <a:r>
                        <a:rPr lang="zh-TW" altLang="zh-TW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評核</a:t>
                      </a:r>
                      <a:r>
                        <a:rPr lang="en-US" alt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0</a:t>
                      </a:r>
                      <a:r>
                        <a:rPr lang="zh-TW" altLang="zh-TW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</a:t>
                      </a: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。</a:t>
                      </a:r>
                      <a:endParaRPr lang="zh-TW" sz="18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165100" indent="-16510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en-US" alt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2.</a:t>
                      </a: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進度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逾期責任歸屬承攬商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者。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800">
                <a:tc>
                  <a:txBody>
                    <a:bodyPr/>
                    <a:lstStyle/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每週定期網路回饋進度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3</a:t>
                      </a:r>
                      <a:endParaRPr lang="zh-TW" sz="18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每週定期回饋進度評核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3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，未定期回饋</a:t>
                      </a: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</a:t>
                      </a:r>
                      <a:endParaRPr lang="en-US" altLang="zh-TW" sz="1800" dirty="0" smtClean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標楷體" panose="03000509000000000000" pitchFamily="65" charset="-120"/>
                      </a:endParaRPr>
                    </a:p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核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0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分。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389">
                <a:tc>
                  <a:txBody>
                    <a:bodyPr/>
                    <a:lstStyle/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完工率與出工率差異＜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15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%</a:t>
                      </a:r>
                    </a:p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altLang="en-US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alt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施工實完率</a:t>
                      </a:r>
                      <a:r>
                        <a:rPr lang="en-US" alt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zh-TW" altLang="en-US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出工率</a:t>
                      </a:r>
                      <a:r>
                        <a:rPr lang="en-US" alt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3</a:t>
                      </a:r>
                      <a:endParaRPr lang="zh-TW" sz="18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差異＜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15%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評核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3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，差異≧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15%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評核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0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分。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325"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小計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en-US" sz="18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20</a:t>
                      </a:r>
                      <a:endParaRPr lang="zh-TW" sz="18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en-US" sz="18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 </a:t>
                      </a:r>
                      <a:r>
                        <a:rPr lang="en-US" altLang="zh-TW" sz="18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-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18095" y="1168704"/>
            <a:ext cx="1605633" cy="344128"/>
          </a:xfrm>
          <a:prstGeom prst="rect">
            <a:avLst/>
          </a:prstGeom>
          <a:gradFill rotWithShape="1">
            <a:gsLst>
              <a:gs pos="0">
                <a:srgbClr val="FF99CC">
                  <a:alpha val="71999"/>
                </a:srgbClr>
              </a:gs>
              <a:gs pos="100000">
                <a:srgbClr val="FFFFFF"/>
              </a:gs>
            </a:gsLst>
            <a:lin ang="5400000" scaled="1"/>
          </a:gra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 tIns="18000" bIns="180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000" b="1" dirty="0" smtClean="0">
                <a:solidFill>
                  <a:srgbClr val="2D2D8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2000" b="1" dirty="0" smtClean="0">
                <a:solidFill>
                  <a:srgbClr val="2D2D8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施工進度</a:t>
            </a:r>
            <a:endParaRPr lang="zh-TW" altLang="zh-TW" sz="2000" b="1" dirty="0">
              <a:solidFill>
                <a:srgbClr val="2D2D8A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FCC57-A1A2-4B7F-8C89-3A0321E6E283}" type="slidenum">
              <a:rPr lang="en-US" altLang="zh-TW" smtClean="0"/>
              <a:pPr>
                <a:defRPr/>
              </a:pPr>
              <a:t>6</a:t>
            </a:fld>
            <a:endParaRPr lang="en-US" altLang="zh-TW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631070" y="0"/>
            <a:ext cx="7333418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>
              <a:defRPr/>
            </a:pP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2.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廠商</a:t>
            </a: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E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化專區</a:t>
            </a:r>
            <a:r>
              <a:rPr lang="zh-TW" altLang="en-US" sz="2800" b="1" dirty="0">
                <a:latin typeface="標楷體" pitchFamily="65" charset="-120"/>
                <a:ea typeface="標楷體" pitchFamily="65" charset="-120"/>
              </a:rPr>
              <a:t>－施工廠商評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核計算</a:t>
            </a:r>
            <a:endParaRPr kumimoji="0" lang="en-US" altLang="zh-TW" b="1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7340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11560" y="1196752"/>
            <a:ext cx="3909889" cy="344128"/>
          </a:xfrm>
          <a:prstGeom prst="rect">
            <a:avLst/>
          </a:prstGeom>
          <a:gradFill rotWithShape="1">
            <a:gsLst>
              <a:gs pos="0">
                <a:srgbClr val="FF99CC">
                  <a:alpha val="71999"/>
                </a:srgbClr>
              </a:gs>
              <a:gs pos="100000">
                <a:srgbClr val="FFFFFF"/>
              </a:gs>
            </a:gsLst>
            <a:lin ang="5400000" scaled="1"/>
          </a:gra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 tIns="18000" bIns="180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000" b="1" dirty="0" smtClean="0">
                <a:solidFill>
                  <a:srgbClr val="2D2D8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2000" b="1" dirty="0" smtClean="0">
                <a:solidFill>
                  <a:srgbClr val="2D2D8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施工品質及安全衛生檢核異常</a:t>
            </a:r>
            <a:endParaRPr lang="zh-TW" altLang="zh-TW" sz="2000" b="1" dirty="0">
              <a:solidFill>
                <a:srgbClr val="2D2D8A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/>
          </p:nvPr>
        </p:nvGraphicFramePr>
        <p:xfrm>
          <a:off x="611560" y="1772816"/>
          <a:ext cx="8136904" cy="28803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20080"/>
                <a:gridCol w="2808312"/>
                <a:gridCol w="720080"/>
                <a:gridCol w="3888432"/>
              </a:tblGrid>
              <a:tr h="603583"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項目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當月評核內容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altLang="en-US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</a:t>
                      </a: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評分標準</a:t>
                      </a:r>
                      <a:endParaRPr lang="zh-TW" sz="18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4609"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品質</a:t>
                      </a:r>
                      <a:endParaRPr lang="en-US" altLang="zh-TW" sz="1800" dirty="0" smtClean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標楷體" panose="03000509000000000000" pitchFamily="65" charset="-120"/>
                      </a:endParaRPr>
                    </a:p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altLang="en-US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異常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l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altLang="en-US" sz="18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以檢核</a:t>
                      </a:r>
                      <a:r>
                        <a:rPr lang="zh-TW" altLang="zh-TW" sz="1800" kern="12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異常點數按實際完成</a:t>
                      </a:r>
                      <a:endParaRPr lang="en-US" altLang="zh-TW" sz="1800" kern="1200" dirty="0" smtClean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pPr marL="1151890" indent="-1151890" algn="l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altLang="zh-TW" sz="1800" kern="12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金額</a:t>
                      </a:r>
                      <a:r>
                        <a:rPr lang="zh-TW" altLang="en-US" sz="1800" kern="12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評分</a:t>
                      </a:r>
                      <a:endParaRPr lang="en-US" altLang="zh-TW" sz="1800" kern="1200" dirty="0" smtClean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25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indent="-16510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  <a:tab pos="304800" algn="l"/>
                        </a:tabLst>
                      </a:pPr>
                      <a:r>
                        <a:rPr lang="zh-TW" altLang="en-US" sz="18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承攬總價＞</a:t>
                      </a:r>
                      <a:r>
                        <a:rPr lang="en-US" altLang="zh-TW" sz="18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200</a:t>
                      </a:r>
                      <a:r>
                        <a:rPr lang="zh-TW" altLang="en-US" sz="18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萬元：</a:t>
                      </a:r>
                      <a:r>
                        <a:rPr lang="zh-TW" altLang="en-US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每</a:t>
                      </a:r>
                      <a:r>
                        <a:rPr lang="en-US" alt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0.3</a:t>
                      </a:r>
                      <a:r>
                        <a:rPr lang="zh-TW" altLang="en-US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點</a:t>
                      </a:r>
                      <a:r>
                        <a:rPr lang="en-US" alt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TW" altLang="en-US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百萬完成金額扣</a:t>
                      </a:r>
                      <a:r>
                        <a:rPr lang="en-US" alt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TW" altLang="en-US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zh-TW" altLang="en-US" sz="18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。</a:t>
                      </a:r>
                    </a:p>
                    <a:p>
                      <a:pPr marL="165100" indent="-16510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  <a:tab pos="304800" algn="l"/>
                        </a:tabLst>
                      </a:pPr>
                      <a:r>
                        <a:rPr lang="zh-TW" altLang="en-US" sz="18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承攬總價≦</a:t>
                      </a:r>
                      <a:r>
                        <a:rPr lang="en-US" altLang="zh-TW" sz="18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200</a:t>
                      </a:r>
                      <a:r>
                        <a:rPr lang="zh-TW" altLang="en-US" sz="18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萬元：</a:t>
                      </a:r>
                      <a:r>
                        <a:rPr lang="zh-TW" altLang="en-US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依異常點數扣分</a:t>
                      </a:r>
                      <a:r>
                        <a:rPr lang="zh-TW" altLang="en-US" sz="18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。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安全</a:t>
                      </a:r>
                      <a:endParaRPr lang="en-US" altLang="zh-TW" sz="1800" dirty="0" smtClean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標楷體" panose="03000509000000000000" pitchFamily="65" charset="-120"/>
                      </a:endParaRPr>
                    </a:p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衛生</a:t>
                      </a:r>
                      <a:endParaRPr lang="en-US" altLang="zh-TW" sz="1800" dirty="0" smtClean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標楷體" panose="03000509000000000000" pitchFamily="65" charset="-120"/>
                      </a:endParaRPr>
                    </a:p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異常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l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altLang="en-US" sz="18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以檢核</a:t>
                      </a:r>
                      <a:r>
                        <a:rPr lang="zh-TW" altLang="zh-TW" sz="1800" kern="12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異常點數按實際完成</a:t>
                      </a:r>
                      <a:endParaRPr lang="en-US" altLang="zh-TW" sz="1800" kern="1200" dirty="0" smtClean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pPr marL="1151890" indent="-1151890" algn="l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altLang="zh-TW" sz="1800" kern="12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金額</a:t>
                      </a:r>
                      <a:r>
                        <a:rPr lang="zh-TW" altLang="en-US" sz="1800" kern="12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評分</a:t>
                      </a:r>
                      <a:endParaRPr lang="en-US" altLang="zh-TW" sz="1800" kern="1200" dirty="0" smtClean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25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indent="-16510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  <a:tab pos="304800" algn="l"/>
                        </a:tabLst>
                      </a:pPr>
                      <a:r>
                        <a:rPr lang="zh-TW" altLang="en-US" sz="18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承攬總價＞</a:t>
                      </a:r>
                      <a:r>
                        <a:rPr lang="en-US" altLang="zh-TW" sz="18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200</a:t>
                      </a:r>
                      <a:r>
                        <a:rPr lang="zh-TW" altLang="en-US" sz="18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萬元：</a:t>
                      </a:r>
                      <a:r>
                        <a:rPr lang="zh-TW" altLang="en-US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每</a:t>
                      </a:r>
                      <a:r>
                        <a:rPr lang="en-US" alt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0.3</a:t>
                      </a:r>
                      <a:r>
                        <a:rPr lang="zh-TW" altLang="en-US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點</a:t>
                      </a:r>
                      <a:r>
                        <a:rPr lang="en-US" alt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TW" altLang="en-US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百萬 </a:t>
                      </a:r>
                      <a:endParaRPr lang="en-US" altLang="zh-TW" sz="1800" dirty="0" smtClean="0">
                        <a:solidFill>
                          <a:srgbClr val="FF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165100" indent="-16510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  <a:tab pos="304800" algn="l"/>
                        </a:tabLst>
                      </a:pPr>
                      <a:r>
                        <a:rPr lang="zh-TW" altLang="en-US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完成金額扣</a:t>
                      </a:r>
                      <a:r>
                        <a:rPr lang="en-US" altLang="zh-TW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TW" altLang="en-US" sz="18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zh-TW" altLang="en-US" sz="18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。</a:t>
                      </a:r>
                    </a:p>
                    <a:p>
                      <a:pPr marL="165100" indent="-16510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  <a:tab pos="304800" algn="l"/>
                        </a:tabLst>
                      </a:pPr>
                      <a:r>
                        <a:rPr lang="zh-TW" altLang="en-US" sz="18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承攬總價≦</a:t>
                      </a:r>
                      <a:r>
                        <a:rPr lang="en-US" altLang="zh-TW" sz="18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200</a:t>
                      </a:r>
                      <a:r>
                        <a:rPr lang="zh-TW" altLang="en-US" sz="18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萬</a:t>
                      </a:r>
                      <a:r>
                        <a:rPr lang="zh-TW" altLang="en-US" sz="180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元：</a:t>
                      </a:r>
                      <a:r>
                        <a:rPr lang="zh-TW" altLang="en-US" sz="180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依異常點數扣分</a:t>
                      </a:r>
                      <a:r>
                        <a:rPr lang="zh-TW" altLang="en-US" sz="180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。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FCC57-A1A2-4B7F-8C89-3A0321E6E283}" type="slidenum">
              <a:rPr lang="en-US" altLang="zh-TW" smtClean="0"/>
              <a:pPr>
                <a:defRPr/>
              </a:pPr>
              <a:t>7</a:t>
            </a:fld>
            <a:endParaRPr lang="en-US" altLang="zh-TW"/>
          </a:p>
        </p:txBody>
      </p:sp>
      <p:sp>
        <p:nvSpPr>
          <p:cNvPr id="7" name="內容版面配置區 3"/>
          <p:cNvSpPr txBox="1">
            <a:spLocks/>
          </p:cNvSpPr>
          <p:nvPr/>
        </p:nvSpPr>
        <p:spPr bwMode="auto">
          <a:xfrm>
            <a:off x="518095" y="4725144"/>
            <a:ext cx="8474606" cy="1656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TW" altLang="en-US" sz="20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例</a:t>
            </a:r>
            <a:r>
              <a:rPr lang="en-US" altLang="zh-TW" sz="20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zh-TW" altLang="en-US" sz="2000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承攬總價</a:t>
            </a:r>
            <a:r>
              <a:rPr lang="en-US" altLang="zh-TW" sz="2000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2,200</a:t>
            </a:r>
            <a:r>
              <a:rPr lang="zh-TW" altLang="en-US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萬元，</a:t>
            </a:r>
            <a:r>
              <a:rPr lang="en-US" altLang="zh-TW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12</a:t>
            </a:r>
            <a:r>
              <a:rPr lang="zh-TW" altLang="en-US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月累計完成金額</a:t>
            </a:r>
            <a:r>
              <a:rPr lang="en-US" altLang="zh-TW" b="1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1,166</a:t>
            </a:r>
            <a:r>
              <a:rPr lang="zh-TW" altLang="en-US" b="1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萬元</a:t>
            </a:r>
            <a:r>
              <a:rPr lang="en-US" altLang="zh-TW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(53%</a:t>
            </a:r>
            <a:r>
              <a:rPr lang="zh-TW" altLang="en-US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*</a:t>
            </a:r>
            <a:r>
              <a:rPr lang="en-US" altLang="zh-TW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2,200</a:t>
            </a:r>
            <a:r>
              <a:rPr lang="zh-TW" altLang="en-US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萬元</a:t>
            </a:r>
            <a:r>
              <a:rPr lang="en-US" altLang="zh-TW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，累計檢核異常點數</a:t>
            </a:r>
            <a:r>
              <a:rPr lang="en-US" altLang="zh-TW" b="1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8</a:t>
            </a:r>
            <a:r>
              <a:rPr lang="zh-TW" altLang="en-US" b="1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點</a:t>
            </a:r>
            <a:r>
              <a:rPr lang="zh-TW" altLang="en-US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，本項扣分</a:t>
            </a:r>
            <a:r>
              <a:rPr lang="en-US" altLang="zh-TW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zh-TW" altLang="en-US" b="1" dirty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</a:t>
            </a:r>
            <a:r>
              <a:rPr lang="en-US" altLang="zh-TW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8</a:t>
            </a:r>
            <a:r>
              <a:rPr lang="zh-TW" altLang="en-US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點</a:t>
            </a:r>
            <a:r>
              <a:rPr lang="en-US" altLang="zh-TW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/11.66</a:t>
            </a:r>
            <a:r>
              <a:rPr lang="zh-TW" altLang="en-US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百萬元＝</a:t>
            </a:r>
            <a:r>
              <a:rPr lang="en-US" altLang="zh-TW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0.69</a:t>
            </a:r>
            <a:r>
              <a:rPr lang="zh-TW" altLang="en-US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點</a:t>
            </a:r>
            <a:r>
              <a:rPr lang="en-US" altLang="zh-TW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百萬元</a:t>
            </a:r>
            <a:endParaRPr lang="en-US" altLang="zh-TW" b="1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zh-TW" altLang="en-US" b="1" dirty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</a:t>
            </a:r>
            <a:r>
              <a:rPr lang="zh-TW" altLang="en-US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扣分</a:t>
            </a:r>
            <a:r>
              <a:rPr lang="en-US" altLang="zh-TW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-&gt;0.69/0.3</a:t>
            </a:r>
            <a:r>
              <a:rPr lang="zh-TW" altLang="en-US" b="1" dirty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＝</a:t>
            </a:r>
            <a:r>
              <a:rPr lang="en-US" altLang="zh-TW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2.3</a:t>
            </a:r>
            <a:r>
              <a:rPr lang="zh-TW" altLang="en-US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分</a:t>
            </a:r>
            <a:r>
              <a:rPr lang="zh-TW" altLang="en-US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得分</a:t>
            </a:r>
            <a:r>
              <a:rPr lang="en-US" altLang="zh-TW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-&gt;25-2.3</a:t>
            </a:r>
            <a:r>
              <a:rPr lang="zh-TW" altLang="en-US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＝</a:t>
            </a:r>
            <a:r>
              <a:rPr lang="en-US" altLang="zh-TW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22.7</a:t>
            </a:r>
            <a:r>
              <a:rPr lang="zh-TW" altLang="en-US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分</a:t>
            </a:r>
            <a:r>
              <a:rPr lang="zh-TW" altLang="en-US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b="1" dirty="0" smtClean="0">
              <a:solidFill>
                <a:srgbClr val="2929B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631070" y="0"/>
            <a:ext cx="7333418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>
              <a:defRPr/>
            </a:pP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2.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廠商</a:t>
            </a: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E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化專區</a:t>
            </a:r>
            <a:r>
              <a:rPr lang="zh-TW" altLang="en-US" sz="2800" b="1" dirty="0">
                <a:latin typeface="標楷體" pitchFamily="65" charset="-120"/>
                <a:ea typeface="標楷體" pitchFamily="65" charset="-120"/>
              </a:rPr>
              <a:t>－施工廠商評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核計算</a:t>
            </a:r>
            <a:endParaRPr kumimoji="0" lang="en-US" altLang="zh-TW" b="1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3508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11560" y="1203186"/>
            <a:ext cx="2253705" cy="344128"/>
          </a:xfrm>
          <a:prstGeom prst="rect">
            <a:avLst/>
          </a:prstGeom>
          <a:gradFill rotWithShape="1">
            <a:gsLst>
              <a:gs pos="0">
                <a:srgbClr val="FF99CC">
                  <a:alpha val="71999"/>
                </a:srgbClr>
              </a:gs>
              <a:gs pos="100000">
                <a:srgbClr val="FFFFFF"/>
              </a:gs>
            </a:gsLst>
            <a:lin ang="5400000" scaled="1"/>
          </a:gra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 tIns="18000" bIns="180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0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20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專職</a:t>
            </a:r>
            <a:r>
              <a:rPr lang="zh-TW" altLang="zh-TW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rPr>
              <a:t>工安到</a:t>
            </a:r>
            <a:r>
              <a:rPr lang="zh-TW" altLang="en-US" b="1" dirty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rPr>
              <a:t>位</a:t>
            </a:r>
            <a:r>
              <a:rPr lang="zh-TW" altLang="en-US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rPr>
              <a:t>率</a:t>
            </a:r>
            <a:endParaRPr lang="zh-TW" altLang="zh-TW" sz="2000" b="1" dirty="0">
              <a:solidFill>
                <a:srgbClr val="2929B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628650" y="1700808"/>
          <a:ext cx="8119814" cy="165618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439294"/>
                <a:gridCol w="792088"/>
                <a:gridCol w="3888432"/>
              </a:tblGrid>
              <a:tr h="432048"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當月評核內容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altLang="en-US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</a:t>
                      </a: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評分標準</a:t>
                      </a:r>
                      <a:endParaRPr lang="zh-TW" sz="18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依到位率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(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＝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(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專職工安人員</a:t>
                      </a: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之</a:t>
                      </a:r>
                      <a:endParaRPr lang="en-US" altLang="zh-TW" sz="1800" dirty="0" smtClean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標楷體" panose="03000509000000000000" pitchFamily="65" charset="-120"/>
                      </a:endParaRPr>
                    </a:p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(</a:t>
                      </a:r>
                      <a:r>
                        <a:rPr lang="zh-TW" sz="1800" dirty="0" smtClean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實際</a:t>
                      </a:r>
                      <a:r>
                        <a:rPr lang="zh-TW" sz="18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入廠合計日數</a:t>
                      </a:r>
                      <a:r>
                        <a:rPr lang="en-US" sz="18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/</a:t>
                      </a:r>
                      <a:r>
                        <a:rPr lang="zh-TW" sz="18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須到位</a:t>
                      </a:r>
                      <a:r>
                        <a:rPr lang="zh-TW" sz="1800" dirty="0" smtClean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人數</a:t>
                      </a:r>
                      <a:endParaRPr lang="en-US" altLang="zh-TW" sz="1800" dirty="0" smtClean="0">
                        <a:solidFill>
                          <a:srgbClr val="0000FF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標楷體" panose="03000509000000000000" pitchFamily="65" charset="-120"/>
                      </a:endParaRPr>
                    </a:p>
                    <a:p>
                      <a:pPr marL="1151890" indent="-115189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en-US" sz="1800" dirty="0" smtClean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))/</a:t>
                      </a:r>
                      <a:r>
                        <a:rPr lang="zh-TW" sz="18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人員實際入廠日數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*100%)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評分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51890" indent="-1151890" algn="ctr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10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indent="-165100"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9600" algn="l"/>
                          <a:tab pos="1219200" algn="l"/>
                          <a:tab pos="1828800" algn="l"/>
                          <a:tab pos="2438400" algn="l"/>
                          <a:tab pos="3048000" algn="l"/>
                          <a:tab pos="3657600" algn="l"/>
                          <a:tab pos="4267200" algn="l"/>
                          <a:tab pos="4876800" algn="l"/>
                          <a:tab pos="5486400" algn="l"/>
                          <a:tab pos="6096000" algn="l"/>
                          <a:tab pos="6705600" algn="l"/>
                          <a:tab pos="7315200" algn="l"/>
                          <a:tab pos="7924800" algn="l"/>
                          <a:tab pos="8534400" algn="l"/>
                          <a:tab pos="8610600" algn="l"/>
                          <a:tab pos="9753600" algn="l"/>
                          <a:tab pos="10363200" algn="l"/>
                          <a:tab pos="10972800" algn="l"/>
                          <a:tab pos="11582400" algn="l"/>
                          <a:tab pos="12192000" algn="l"/>
                          <a:tab pos="12801600" algn="l"/>
                          <a:tab pos="13411200" algn="l"/>
                          <a:tab pos="14020800" algn="l"/>
                          <a:tab pos="14630400" algn="l"/>
                          <a:tab pos="15240000" algn="l"/>
                          <a:tab pos="15849600" algn="l"/>
                          <a:tab pos="16459200" algn="l"/>
                          <a:tab pos="17068800" algn="l"/>
                        </a:tabLst>
                      </a:pP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到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位率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100%</a:t>
                      </a:r>
                      <a:r>
                        <a:rPr lang="zh-TW" sz="18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評核本項滿分，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每減少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1%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扣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0.4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分，最低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0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分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(</a:t>
                      </a:r>
                      <a:r>
                        <a:rPr lang="zh-TW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到位率≦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75%)</a:t>
                      </a:r>
                      <a:r>
                        <a:rPr lang="zh-TW" sz="18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標楷體" panose="03000509000000000000" pitchFamily="65" charset="-120"/>
                        </a:rPr>
                        <a:t>。</a:t>
                      </a:r>
                      <a:endParaRPr lang="zh-TW" sz="18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FCC57-A1A2-4B7F-8C89-3A0321E6E283}" type="slidenum">
              <a:rPr lang="en-US" altLang="zh-TW" smtClean="0"/>
              <a:pPr>
                <a:defRPr/>
              </a:pPr>
              <a:t>8</a:t>
            </a:fld>
            <a:endParaRPr lang="en-US" altLang="zh-TW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62110" y="3933056"/>
            <a:ext cx="8302378" cy="237545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tIns="18000" bIns="180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zh-TW" altLang="en-US" sz="19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例：</a:t>
            </a:r>
            <a:endParaRPr lang="en-US" altLang="zh-TW" sz="1900" b="1" dirty="0" smtClean="0">
              <a:solidFill>
                <a:srgbClr val="2929B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/>
            <a:r>
              <a:rPr lang="zh-TW" altLang="en-US" sz="1900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個案須指定專職之「安全衛生管理人員」</a:t>
            </a:r>
            <a:r>
              <a:rPr lang="zh-TW" altLang="en-US" sz="1900" b="1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２名</a:t>
            </a:r>
            <a:r>
              <a:rPr lang="zh-TW" altLang="en-US" sz="1900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，評核當月施工天數</a:t>
            </a:r>
            <a:r>
              <a:rPr lang="zh-TW" altLang="en-US" sz="1900" b="1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２５天</a:t>
            </a:r>
            <a:r>
              <a:rPr lang="zh-TW" altLang="en-US" sz="1900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，其中１名到位</a:t>
            </a:r>
            <a:r>
              <a:rPr lang="zh-TW" altLang="en-US" sz="1900" b="1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２２天</a:t>
            </a:r>
            <a:r>
              <a:rPr lang="zh-TW" altLang="en-US" sz="1900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，另１名到位</a:t>
            </a:r>
            <a:r>
              <a:rPr lang="zh-TW" altLang="en-US" sz="1900" b="1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２５天</a:t>
            </a:r>
            <a:r>
              <a:rPr lang="zh-TW" altLang="en-US" sz="1900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，計算如下：</a:t>
            </a:r>
            <a:endParaRPr lang="en-US" altLang="zh-TW" sz="1900" b="1" u="sng" dirty="0" smtClean="0">
              <a:solidFill>
                <a:srgbClr val="2929B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/>
            <a:r>
              <a:rPr lang="zh-TW" altLang="en-US" sz="19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（２２＋２５）天／２人＝２３</a:t>
            </a:r>
            <a:r>
              <a:rPr lang="en-US" altLang="zh-TW" sz="19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19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５天（安全衛生管理人員平均到位天數）</a:t>
            </a:r>
            <a:endParaRPr lang="en-US" altLang="zh-TW" sz="1900" b="1" dirty="0" smtClean="0">
              <a:solidFill>
                <a:srgbClr val="2929B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/>
            <a:r>
              <a:rPr lang="zh-TW" altLang="en-US" sz="19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</a:t>
            </a:r>
            <a:r>
              <a:rPr lang="zh-TW" altLang="en-US" sz="19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到位比率</a:t>
            </a:r>
            <a:r>
              <a:rPr lang="zh-TW" altLang="en-US" sz="19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－＞２３</a:t>
            </a:r>
            <a:r>
              <a:rPr lang="en-US" altLang="zh-TW" sz="19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19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５天／２５天＊１００％＝</a:t>
            </a:r>
            <a:r>
              <a:rPr lang="zh-TW" altLang="en-US" sz="19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９４％</a:t>
            </a:r>
            <a:endParaRPr lang="en-US" altLang="zh-TW" sz="1900" b="1" dirty="0" smtClean="0">
              <a:solidFill>
                <a:srgbClr val="2929B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/>
            <a:r>
              <a:rPr lang="zh-TW" altLang="en-US" sz="1900" b="1" dirty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</a:t>
            </a:r>
            <a:r>
              <a:rPr lang="zh-TW" altLang="en-US" sz="19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１００％－９４％＝６％</a:t>
            </a:r>
            <a:r>
              <a:rPr lang="en-US" altLang="zh-TW" sz="19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1900" b="1" dirty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</a:t>
            </a:r>
            <a:r>
              <a:rPr lang="zh-TW" altLang="en-US" sz="19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扣分</a:t>
            </a:r>
            <a:r>
              <a:rPr lang="zh-TW" altLang="en-US" sz="19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－＞６％＊０</a:t>
            </a:r>
            <a:r>
              <a:rPr lang="en-US" altLang="zh-TW" sz="19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19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４分＝</a:t>
            </a:r>
            <a:r>
              <a:rPr lang="zh-TW" altLang="en-US" sz="19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２</a:t>
            </a:r>
            <a:r>
              <a:rPr lang="en-US" altLang="zh-TW" sz="19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19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４分</a:t>
            </a:r>
            <a:r>
              <a:rPr lang="zh-TW" altLang="en-US" sz="19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19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得分</a:t>
            </a:r>
            <a:r>
              <a:rPr lang="zh-TW" altLang="en-US" sz="19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－＞１０－２</a:t>
            </a:r>
            <a:r>
              <a:rPr lang="en-US" altLang="zh-TW" sz="19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19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４＝</a:t>
            </a:r>
            <a:r>
              <a:rPr lang="zh-TW" altLang="en-US" sz="19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７</a:t>
            </a:r>
            <a:r>
              <a:rPr lang="en-US" altLang="zh-TW" sz="19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19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６分</a:t>
            </a:r>
            <a:r>
              <a:rPr lang="zh-TW" altLang="en-US" sz="1900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1900" b="1" dirty="0" smtClean="0">
              <a:solidFill>
                <a:srgbClr val="2929B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/>
            <a:endParaRPr lang="zh-TW" altLang="zh-TW" sz="1900" b="1" dirty="0">
              <a:solidFill>
                <a:srgbClr val="2929B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518094" y="3371492"/>
            <a:ext cx="8518402" cy="34412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tIns="18000" bIns="180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zh-TW" altLang="en-US" b="1" u="sng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個案約定事項中有指定</a:t>
            </a:r>
            <a:r>
              <a:rPr lang="zh-TW" altLang="en-US" b="1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須專職工安</a:t>
            </a:r>
            <a:r>
              <a:rPr lang="en-US" altLang="zh-TW" b="1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b="1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管制專職工安建檔</a:t>
            </a:r>
            <a:r>
              <a:rPr lang="en-US" altLang="zh-TW" b="1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b="1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始須進行本項評核</a:t>
            </a:r>
            <a:r>
              <a:rPr lang="zh-TW" altLang="en-US" b="1" dirty="0" smtClean="0">
                <a:solidFill>
                  <a:srgbClr val="2929B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zh-TW" sz="2000" b="1" dirty="0">
              <a:solidFill>
                <a:srgbClr val="2929B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631070" y="0"/>
            <a:ext cx="7333418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>
              <a:defRPr/>
            </a:pP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2.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廠商</a:t>
            </a: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E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化專區</a:t>
            </a:r>
            <a:r>
              <a:rPr lang="zh-TW" altLang="en-US" sz="2800" b="1" dirty="0">
                <a:latin typeface="標楷體" pitchFamily="65" charset="-120"/>
                <a:ea typeface="標楷體" pitchFamily="65" charset="-120"/>
              </a:rPr>
              <a:t>－施工廠商評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核計算</a:t>
            </a:r>
            <a:endParaRPr kumimoji="0" lang="en-US" altLang="zh-TW" b="1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3883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訂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16627</TotalTime>
  <Words>1182</Words>
  <Application>Microsoft Office PowerPoint</Application>
  <PresentationFormat>如螢幕大小 (4:3)</PresentationFormat>
  <Paragraphs>136</Paragraphs>
  <Slides>12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12</vt:i4>
      </vt:variant>
    </vt:vector>
  </HeadingPairs>
  <TitlesOfParts>
    <vt:vector size="21" baseType="lpstr">
      <vt:lpstr>Arial Unicode MS</vt:lpstr>
      <vt:lpstr>新細明體</vt:lpstr>
      <vt:lpstr>標楷體</vt:lpstr>
      <vt:lpstr>Arial</vt:lpstr>
      <vt:lpstr>Calibri</vt:lpstr>
      <vt:lpstr>Times New Roman</vt:lpstr>
      <vt:lpstr>Wingdings</vt:lpstr>
      <vt:lpstr>自訂設計</vt:lpstr>
      <vt:lpstr>5_預設簡報設計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N000022000</dc:creator>
  <cp:lastModifiedBy>00RA14/莊斐傑</cp:lastModifiedBy>
  <cp:revision>1518</cp:revision>
  <cp:lastPrinted>2014-12-26T03:26:50Z</cp:lastPrinted>
  <dcterms:created xsi:type="dcterms:W3CDTF">2012-03-06T10:36:49Z</dcterms:created>
  <dcterms:modified xsi:type="dcterms:W3CDTF">2015-06-08T07:26:42Z</dcterms:modified>
</cp:coreProperties>
</file>